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0" r:id="rId2"/>
    <p:sldId id="261" r:id="rId3"/>
    <p:sldId id="262" r:id="rId4"/>
    <p:sldId id="263" r:id="rId5"/>
    <p:sldId id="265" r:id="rId6"/>
    <p:sldId id="272" r:id="rId7"/>
    <p:sldId id="273" r:id="rId8"/>
    <p:sldId id="268" r:id="rId9"/>
    <p:sldId id="274" r:id="rId10"/>
    <p:sldId id="271" r:id="rId11"/>
    <p:sldId id="275" r:id="rId12"/>
    <p:sldId id="276" r:id="rId13"/>
    <p:sldId id="277" r:id="rId14"/>
    <p:sldId id="278" r:id="rId15"/>
    <p:sldId id="281" r:id="rId16"/>
    <p:sldId id="279" r:id="rId17"/>
    <p:sldId id="280" r:id="rId18"/>
    <p:sldId id="282" r:id="rId19"/>
    <p:sldId id="284" r:id="rId20"/>
    <p:sldId id="28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304" r:id="rId34"/>
    <p:sldId id="297" r:id="rId35"/>
    <p:sldId id="298" r:id="rId36"/>
    <p:sldId id="299" r:id="rId37"/>
    <p:sldId id="300" r:id="rId38"/>
    <p:sldId id="301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42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39D67-5788-4F58-834D-25C9D26AB8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CAB815-5ED0-4411-8332-A78F3FB0C182}">
      <dgm:prSet phldrT="[Text]"/>
      <dgm:spPr/>
      <dgm:t>
        <a:bodyPr/>
        <a:lstStyle/>
        <a:p>
          <a:r>
            <a:rPr lang="en-US" dirty="0" smtClean="0"/>
            <a:t>Effort Certification (ER)</a:t>
          </a:r>
          <a:endParaRPr lang="en-US" dirty="0"/>
        </a:p>
      </dgm:t>
    </dgm:pt>
    <dgm:pt modelId="{E37BD50F-618E-4283-BA52-56D28D80E9F1}" type="parTrans" cxnId="{3A8FED32-A41C-4392-A122-327BC4210BF9}">
      <dgm:prSet/>
      <dgm:spPr/>
      <dgm:t>
        <a:bodyPr/>
        <a:lstStyle/>
        <a:p>
          <a:endParaRPr lang="en-US"/>
        </a:p>
      </dgm:t>
    </dgm:pt>
    <dgm:pt modelId="{CA8CEAB2-BB91-41BE-B2A7-CC7FCC72C0C4}" type="sibTrans" cxnId="{3A8FED32-A41C-4392-A122-327BC4210BF9}">
      <dgm:prSet/>
      <dgm:spPr/>
      <dgm:t>
        <a:bodyPr/>
        <a:lstStyle/>
        <a:p>
          <a:endParaRPr lang="en-US"/>
        </a:p>
      </dgm:t>
    </dgm:pt>
    <dgm:pt modelId="{470D9374-7E2D-4EE7-9C7D-BC040F1EA247}">
      <dgm:prSet phldrT="[Text]"/>
      <dgm:spPr/>
      <dgm:t>
        <a:bodyPr/>
        <a:lstStyle/>
        <a:p>
          <a:r>
            <a:rPr lang="en-US" dirty="0" smtClean="0"/>
            <a:t>Commitment Module</a:t>
          </a:r>
          <a:endParaRPr lang="en-US" dirty="0"/>
        </a:p>
      </dgm:t>
    </dgm:pt>
    <dgm:pt modelId="{CE6BCB06-DFCA-4BC9-ADF7-29281A5A150A}" type="parTrans" cxnId="{280C4FA4-E5CB-466A-AB25-5E34F0AD12D0}">
      <dgm:prSet/>
      <dgm:spPr/>
      <dgm:t>
        <a:bodyPr/>
        <a:lstStyle/>
        <a:p>
          <a:endParaRPr lang="en-US"/>
        </a:p>
      </dgm:t>
    </dgm:pt>
    <dgm:pt modelId="{7674E2BA-9002-4D56-96F2-FBB5E158F69B}" type="sibTrans" cxnId="{280C4FA4-E5CB-466A-AB25-5E34F0AD12D0}">
      <dgm:prSet/>
      <dgm:spPr/>
      <dgm:t>
        <a:bodyPr/>
        <a:lstStyle/>
        <a:p>
          <a:endParaRPr lang="en-US"/>
        </a:p>
      </dgm:t>
    </dgm:pt>
    <dgm:pt modelId="{556E3FF2-8604-4C3F-9AFD-95605D3C5625}">
      <dgm:prSet phldrT="[Text]"/>
      <dgm:spPr/>
      <dgm:t>
        <a:bodyPr/>
        <a:lstStyle/>
        <a:p>
          <a:r>
            <a:rPr lang="en-US" dirty="0" smtClean="0"/>
            <a:t>Faculty Assignment Report (FAR)</a:t>
          </a:r>
          <a:endParaRPr lang="en-US" dirty="0"/>
        </a:p>
      </dgm:t>
    </dgm:pt>
    <dgm:pt modelId="{41F58AF9-5B45-4E4F-8899-EDE79306D4A4}" type="parTrans" cxnId="{0BC28EEE-17B0-431D-B278-825C408000AC}">
      <dgm:prSet/>
      <dgm:spPr/>
      <dgm:t>
        <a:bodyPr/>
        <a:lstStyle/>
        <a:p>
          <a:endParaRPr lang="en-US"/>
        </a:p>
      </dgm:t>
    </dgm:pt>
    <dgm:pt modelId="{589AF035-4C43-402D-91DF-E20E42C92F75}" type="sibTrans" cxnId="{0BC28EEE-17B0-431D-B278-825C408000AC}">
      <dgm:prSet/>
      <dgm:spPr/>
      <dgm:t>
        <a:bodyPr/>
        <a:lstStyle/>
        <a:p>
          <a:endParaRPr lang="en-US"/>
        </a:p>
      </dgm:t>
    </dgm:pt>
    <dgm:pt modelId="{D6D50296-52EF-478E-9866-B4AB75AD003D}" type="pres">
      <dgm:prSet presAssocID="{DF939D67-5788-4F58-834D-25C9D26AB856}" presName="CompostProcess" presStyleCnt="0">
        <dgm:presLayoutVars>
          <dgm:dir/>
          <dgm:resizeHandles val="exact"/>
        </dgm:presLayoutVars>
      </dgm:prSet>
      <dgm:spPr/>
    </dgm:pt>
    <dgm:pt modelId="{4D061AE7-0040-4CFC-9726-AE4C4752A6D3}" type="pres">
      <dgm:prSet presAssocID="{DF939D67-5788-4F58-834D-25C9D26AB856}" presName="arrow" presStyleLbl="bgShp" presStyleIdx="0" presStyleCnt="1"/>
      <dgm:spPr/>
    </dgm:pt>
    <dgm:pt modelId="{6B5BD358-3B92-4003-95DB-11956AC3147E}" type="pres">
      <dgm:prSet presAssocID="{DF939D67-5788-4F58-834D-25C9D26AB856}" presName="linearProcess" presStyleCnt="0"/>
      <dgm:spPr/>
    </dgm:pt>
    <dgm:pt modelId="{3C9337F4-A1FB-4ABD-A02A-6ABE86C53281}" type="pres">
      <dgm:prSet presAssocID="{556E3FF2-8604-4C3F-9AFD-95605D3C5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60B8-4095-4BA6-8030-5F0F4A4D094A}" type="pres">
      <dgm:prSet presAssocID="{589AF035-4C43-402D-91DF-E20E42C92F75}" presName="sibTrans" presStyleCnt="0"/>
      <dgm:spPr/>
    </dgm:pt>
    <dgm:pt modelId="{522D103D-7641-448D-9F14-89054EEF9D19}" type="pres">
      <dgm:prSet presAssocID="{470D9374-7E2D-4EE7-9C7D-BC040F1EA2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C7EF-B460-40BB-9C38-873D07E1A997}" type="pres">
      <dgm:prSet presAssocID="{7674E2BA-9002-4D56-96F2-FBB5E158F69B}" presName="sibTrans" presStyleCnt="0"/>
      <dgm:spPr/>
    </dgm:pt>
    <dgm:pt modelId="{42629939-27C3-4187-B6AD-F3D3E05DB5D4}" type="pres">
      <dgm:prSet presAssocID="{C7CAB815-5ED0-4411-8332-A78F3FB0C1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182577-1E91-4BC3-9C27-7A57D30C9ACE}" type="presOf" srcId="{470D9374-7E2D-4EE7-9C7D-BC040F1EA247}" destId="{522D103D-7641-448D-9F14-89054EEF9D19}" srcOrd="0" destOrd="0" presId="urn:microsoft.com/office/officeart/2005/8/layout/hProcess9"/>
    <dgm:cxn modelId="{3A8FED32-A41C-4392-A122-327BC4210BF9}" srcId="{DF939D67-5788-4F58-834D-25C9D26AB856}" destId="{C7CAB815-5ED0-4411-8332-A78F3FB0C182}" srcOrd="2" destOrd="0" parTransId="{E37BD50F-618E-4283-BA52-56D28D80E9F1}" sibTransId="{CA8CEAB2-BB91-41BE-B2A7-CC7FCC72C0C4}"/>
    <dgm:cxn modelId="{2CE1829B-D9F6-48A6-8ADC-3D84AFFE01F4}" type="presOf" srcId="{DF939D67-5788-4F58-834D-25C9D26AB856}" destId="{D6D50296-52EF-478E-9866-B4AB75AD003D}" srcOrd="0" destOrd="0" presId="urn:microsoft.com/office/officeart/2005/8/layout/hProcess9"/>
    <dgm:cxn modelId="{0BC28EEE-17B0-431D-B278-825C408000AC}" srcId="{DF939D67-5788-4F58-834D-25C9D26AB856}" destId="{556E3FF2-8604-4C3F-9AFD-95605D3C5625}" srcOrd="0" destOrd="0" parTransId="{41F58AF9-5B45-4E4F-8899-EDE79306D4A4}" sibTransId="{589AF035-4C43-402D-91DF-E20E42C92F75}"/>
    <dgm:cxn modelId="{2A2E6378-21F2-4A21-92EE-CF91ED9BD306}" type="presOf" srcId="{556E3FF2-8604-4C3F-9AFD-95605D3C5625}" destId="{3C9337F4-A1FB-4ABD-A02A-6ABE86C53281}" srcOrd="0" destOrd="0" presId="urn:microsoft.com/office/officeart/2005/8/layout/hProcess9"/>
    <dgm:cxn modelId="{9B6ED019-87C2-4E9E-AD5F-5292D9E31729}" type="presOf" srcId="{C7CAB815-5ED0-4411-8332-A78F3FB0C182}" destId="{42629939-27C3-4187-B6AD-F3D3E05DB5D4}" srcOrd="0" destOrd="0" presId="urn:microsoft.com/office/officeart/2005/8/layout/hProcess9"/>
    <dgm:cxn modelId="{280C4FA4-E5CB-466A-AB25-5E34F0AD12D0}" srcId="{DF939D67-5788-4F58-834D-25C9D26AB856}" destId="{470D9374-7E2D-4EE7-9C7D-BC040F1EA247}" srcOrd="1" destOrd="0" parTransId="{CE6BCB06-DFCA-4BC9-ADF7-29281A5A150A}" sibTransId="{7674E2BA-9002-4D56-96F2-FBB5E158F69B}"/>
    <dgm:cxn modelId="{75675012-F85C-4482-BA70-C4960671C25B}" type="presParOf" srcId="{D6D50296-52EF-478E-9866-B4AB75AD003D}" destId="{4D061AE7-0040-4CFC-9726-AE4C4752A6D3}" srcOrd="0" destOrd="0" presId="urn:microsoft.com/office/officeart/2005/8/layout/hProcess9"/>
    <dgm:cxn modelId="{5A2ADCB9-70E9-42FC-BE6A-F16E6C729EAA}" type="presParOf" srcId="{D6D50296-52EF-478E-9866-B4AB75AD003D}" destId="{6B5BD358-3B92-4003-95DB-11956AC3147E}" srcOrd="1" destOrd="0" presId="urn:microsoft.com/office/officeart/2005/8/layout/hProcess9"/>
    <dgm:cxn modelId="{E416E63E-CBBC-426D-8A7D-2C1E4D017C83}" type="presParOf" srcId="{6B5BD358-3B92-4003-95DB-11956AC3147E}" destId="{3C9337F4-A1FB-4ABD-A02A-6ABE86C53281}" srcOrd="0" destOrd="0" presId="urn:microsoft.com/office/officeart/2005/8/layout/hProcess9"/>
    <dgm:cxn modelId="{CFE77B49-C43A-44AA-B04A-77D6FBD460DA}" type="presParOf" srcId="{6B5BD358-3B92-4003-95DB-11956AC3147E}" destId="{F40860B8-4095-4BA6-8030-5F0F4A4D094A}" srcOrd="1" destOrd="0" presId="urn:microsoft.com/office/officeart/2005/8/layout/hProcess9"/>
    <dgm:cxn modelId="{189D2CB6-7FA5-4299-858A-CD9FAFA8C9DE}" type="presParOf" srcId="{6B5BD358-3B92-4003-95DB-11956AC3147E}" destId="{522D103D-7641-448D-9F14-89054EEF9D19}" srcOrd="2" destOrd="0" presId="urn:microsoft.com/office/officeart/2005/8/layout/hProcess9"/>
    <dgm:cxn modelId="{7ADC0F9A-454D-4E54-AD30-4B031DB555C6}" type="presParOf" srcId="{6B5BD358-3B92-4003-95DB-11956AC3147E}" destId="{CDBEC7EF-B460-40BB-9C38-873D07E1A997}" srcOrd="3" destOrd="0" presId="urn:microsoft.com/office/officeart/2005/8/layout/hProcess9"/>
    <dgm:cxn modelId="{E51703E5-B0C4-406A-8B8A-5EA856C92806}" type="presParOf" srcId="{6B5BD358-3B92-4003-95DB-11956AC3147E}" destId="{42629939-27C3-4187-B6AD-F3D3E05DB5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39D67-5788-4F58-834D-25C9D26AB8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CAB815-5ED0-4411-8332-A78F3FB0C182}">
      <dgm:prSet phldrT="[Text]"/>
      <dgm:spPr/>
      <dgm:t>
        <a:bodyPr/>
        <a:lstStyle/>
        <a:p>
          <a:r>
            <a:rPr lang="en-US" dirty="0" smtClean="0"/>
            <a:t>Effort Certification (ER)</a:t>
          </a:r>
          <a:endParaRPr lang="en-US" dirty="0"/>
        </a:p>
      </dgm:t>
    </dgm:pt>
    <dgm:pt modelId="{E37BD50F-618E-4283-BA52-56D28D80E9F1}" type="parTrans" cxnId="{3A8FED32-A41C-4392-A122-327BC4210BF9}">
      <dgm:prSet/>
      <dgm:spPr/>
      <dgm:t>
        <a:bodyPr/>
        <a:lstStyle/>
        <a:p>
          <a:endParaRPr lang="en-US"/>
        </a:p>
      </dgm:t>
    </dgm:pt>
    <dgm:pt modelId="{CA8CEAB2-BB91-41BE-B2A7-CC7FCC72C0C4}" type="sibTrans" cxnId="{3A8FED32-A41C-4392-A122-327BC4210BF9}">
      <dgm:prSet/>
      <dgm:spPr/>
      <dgm:t>
        <a:bodyPr/>
        <a:lstStyle/>
        <a:p>
          <a:endParaRPr lang="en-US"/>
        </a:p>
      </dgm:t>
    </dgm:pt>
    <dgm:pt modelId="{470D9374-7E2D-4EE7-9C7D-BC040F1EA247}">
      <dgm:prSet phldrT="[Text]"/>
      <dgm:spPr/>
      <dgm:t>
        <a:bodyPr/>
        <a:lstStyle/>
        <a:p>
          <a:r>
            <a:rPr lang="en-US" dirty="0" smtClean="0"/>
            <a:t>Commitment Module</a:t>
          </a:r>
          <a:endParaRPr lang="en-US" dirty="0"/>
        </a:p>
      </dgm:t>
    </dgm:pt>
    <dgm:pt modelId="{CE6BCB06-DFCA-4BC9-ADF7-29281A5A150A}" type="parTrans" cxnId="{280C4FA4-E5CB-466A-AB25-5E34F0AD12D0}">
      <dgm:prSet/>
      <dgm:spPr/>
      <dgm:t>
        <a:bodyPr/>
        <a:lstStyle/>
        <a:p>
          <a:endParaRPr lang="en-US"/>
        </a:p>
      </dgm:t>
    </dgm:pt>
    <dgm:pt modelId="{7674E2BA-9002-4D56-96F2-FBB5E158F69B}" type="sibTrans" cxnId="{280C4FA4-E5CB-466A-AB25-5E34F0AD12D0}">
      <dgm:prSet/>
      <dgm:spPr/>
      <dgm:t>
        <a:bodyPr/>
        <a:lstStyle/>
        <a:p>
          <a:endParaRPr lang="en-US"/>
        </a:p>
      </dgm:t>
    </dgm:pt>
    <dgm:pt modelId="{556E3FF2-8604-4C3F-9AFD-95605D3C562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Faculty Assignment Report (FAR)</a:t>
          </a:r>
          <a:endParaRPr lang="en-US" dirty="0"/>
        </a:p>
      </dgm:t>
    </dgm:pt>
    <dgm:pt modelId="{41F58AF9-5B45-4E4F-8899-EDE79306D4A4}" type="parTrans" cxnId="{0BC28EEE-17B0-431D-B278-825C408000AC}">
      <dgm:prSet/>
      <dgm:spPr/>
      <dgm:t>
        <a:bodyPr/>
        <a:lstStyle/>
        <a:p>
          <a:endParaRPr lang="en-US"/>
        </a:p>
      </dgm:t>
    </dgm:pt>
    <dgm:pt modelId="{589AF035-4C43-402D-91DF-E20E42C92F75}" type="sibTrans" cxnId="{0BC28EEE-17B0-431D-B278-825C408000AC}">
      <dgm:prSet/>
      <dgm:spPr/>
      <dgm:t>
        <a:bodyPr/>
        <a:lstStyle/>
        <a:p>
          <a:endParaRPr lang="en-US"/>
        </a:p>
      </dgm:t>
    </dgm:pt>
    <dgm:pt modelId="{D6D50296-52EF-478E-9866-B4AB75AD003D}" type="pres">
      <dgm:prSet presAssocID="{DF939D67-5788-4F58-834D-25C9D26AB856}" presName="CompostProcess" presStyleCnt="0">
        <dgm:presLayoutVars>
          <dgm:dir/>
          <dgm:resizeHandles val="exact"/>
        </dgm:presLayoutVars>
      </dgm:prSet>
      <dgm:spPr/>
    </dgm:pt>
    <dgm:pt modelId="{4D061AE7-0040-4CFC-9726-AE4C4752A6D3}" type="pres">
      <dgm:prSet presAssocID="{DF939D67-5788-4F58-834D-25C9D26AB856}" presName="arrow" presStyleLbl="bgShp" presStyleIdx="0" presStyleCnt="1"/>
      <dgm:spPr/>
    </dgm:pt>
    <dgm:pt modelId="{6B5BD358-3B92-4003-95DB-11956AC3147E}" type="pres">
      <dgm:prSet presAssocID="{DF939D67-5788-4F58-834D-25C9D26AB856}" presName="linearProcess" presStyleCnt="0"/>
      <dgm:spPr/>
    </dgm:pt>
    <dgm:pt modelId="{3C9337F4-A1FB-4ABD-A02A-6ABE86C53281}" type="pres">
      <dgm:prSet presAssocID="{556E3FF2-8604-4C3F-9AFD-95605D3C5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60B8-4095-4BA6-8030-5F0F4A4D094A}" type="pres">
      <dgm:prSet presAssocID="{589AF035-4C43-402D-91DF-E20E42C92F75}" presName="sibTrans" presStyleCnt="0"/>
      <dgm:spPr/>
    </dgm:pt>
    <dgm:pt modelId="{522D103D-7641-448D-9F14-89054EEF9D19}" type="pres">
      <dgm:prSet presAssocID="{470D9374-7E2D-4EE7-9C7D-BC040F1EA2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C7EF-B460-40BB-9C38-873D07E1A997}" type="pres">
      <dgm:prSet presAssocID="{7674E2BA-9002-4D56-96F2-FBB5E158F69B}" presName="sibTrans" presStyleCnt="0"/>
      <dgm:spPr/>
    </dgm:pt>
    <dgm:pt modelId="{42629939-27C3-4187-B6AD-F3D3E05DB5D4}" type="pres">
      <dgm:prSet presAssocID="{C7CAB815-5ED0-4411-8332-A78F3FB0C1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FED32-A41C-4392-A122-327BC4210BF9}" srcId="{DF939D67-5788-4F58-834D-25C9D26AB856}" destId="{C7CAB815-5ED0-4411-8332-A78F3FB0C182}" srcOrd="2" destOrd="0" parTransId="{E37BD50F-618E-4283-BA52-56D28D80E9F1}" sibTransId="{CA8CEAB2-BB91-41BE-B2A7-CC7FCC72C0C4}"/>
    <dgm:cxn modelId="{3375E7EB-DF79-4758-8C14-EC1F0D70ADD7}" type="presOf" srcId="{556E3FF2-8604-4C3F-9AFD-95605D3C5625}" destId="{3C9337F4-A1FB-4ABD-A02A-6ABE86C53281}" srcOrd="0" destOrd="0" presId="urn:microsoft.com/office/officeart/2005/8/layout/hProcess9"/>
    <dgm:cxn modelId="{5FD8E7FB-648F-46CB-83C9-96478E4A972E}" type="presOf" srcId="{C7CAB815-5ED0-4411-8332-A78F3FB0C182}" destId="{42629939-27C3-4187-B6AD-F3D3E05DB5D4}" srcOrd="0" destOrd="0" presId="urn:microsoft.com/office/officeart/2005/8/layout/hProcess9"/>
    <dgm:cxn modelId="{4BB7FB9B-F85C-44DE-9235-64323BD5C1F0}" type="presOf" srcId="{DF939D67-5788-4F58-834D-25C9D26AB856}" destId="{D6D50296-52EF-478E-9866-B4AB75AD003D}" srcOrd="0" destOrd="0" presId="urn:microsoft.com/office/officeart/2005/8/layout/hProcess9"/>
    <dgm:cxn modelId="{0BC28EEE-17B0-431D-B278-825C408000AC}" srcId="{DF939D67-5788-4F58-834D-25C9D26AB856}" destId="{556E3FF2-8604-4C3F-9AFD-95605D3C5625}" srcOrd="0" destOrd="0" parTransId="{41F58AF9-5B45-4E4F-8899-EDE79306D4A4}" sibTransId="{589AF035-4C43-402D-91DF-E20E42C92F75}"/>
    <dgm:cxn modelId="{B339D17C-2727-4523-A394-BF576A762584}" type="presOf" srcId="{470D9374-7E2D-4EE7-9C7D-BC040F1EA247}" destId="{522D103D-7641-448D-9F14-89054EEF9D19}" srcOrd="0" destOrd="0" presId="urn:microsoft.com/office/officeart/2005/8/layout/hProcess9"/>
    <dgm:cxn modelId="{280C4FA4-E5CB-466A-AB25-5E34F0AD12D0}" srcId="{DF939D67-5788-4F58-834D-25C9D26AB856}" destId="{470D9374-7E2D-4EE7-9C7D-BC040F1EA247}" srcOrd="1" destOrd="0" parTransId="{CE6BCB06-DFCA-4BC9-ADF7-29281A5A150A}" sibTransId="{7674E2BA-9002-4D56-96F2-FBB5E158F69B}"/>
    <dgm:cxn modelId="{6EAB239A-A860-46BE-8F10-F145FA2B8E09}" type="presParOf" srcId="{D6D50296-52EF-478E-9866-B4AB75AD003D}" destId="{4D061AE7-0040-4CFC-9726-AE4C4752A6D3}" srcOrd="0" destOrd="0" presId="urn:microsoft.com/office/officeart/2005/8/layout/hProcess9"/>
    <dgm:cxn modelId="{0FACE262-4277-4551-80BE-7F6D7ACAA858}" type="presParOf" srcId="{D6D50296-52EF-478E-9866-B4AB75AD003D}" destId="{6B5BD358-3B92-4003-95DB-11956AC3147E}" srcOrd="1" destOrd="0" presId="urn:microsoft.com/office/officeart/2005/8/layout/hProcess9"/>
    <dgm:cxn modelId="{E36F1AA7-9BCC-4C26-9543-3F48F9E3F4C1}" type="presParOf" srcId="{6B5BD358-3B92-4003-95DB-11956AC3147E}" destId="{3C9337F4-A1FB-4ABD-A02A-6ABE86C53281}" srcOrd="0" destOrd="0" presId="urn:microsoft.com/office/officeart/2005/8/layout/hProcess9"/>
    <dgm:cxn modelId="{4B290E69-B3B6-41BC-82EC-9FE830E513AC}" type="presParOf" srcId="{6B5BD358-3B92-4003-95DB-11956AC3147E}" destId="{F40860B8-4095-4BA6-8030-5F0F4A4D094A}" srcOrd="1" destOrd="0" presId="urn:microsoft.com/office/officeart/2005/8/layout/hProcess9"/>
    <dgm:cxn modelId="{9205E39B-DCF8-4041-8DBB-5C64F13355C8}" type="presParOf" srcId="{6B5BD358-3B92-4003-95DB-11956AC3147E}" destId="{522D103D-7641-448D-9F14-89054EEF9D19}" srcOrd="2" destOrd="0" presId="urn:microsoft.com/office/officeart/2005/8/layout/hProcess9"/>
    <dgm:cxn modelId="{C38E0B91-59F3-4A4C-850A-B6215369B1CE}" type="presParOf" srcId="{6B5BD358-3B92-4003-95DB-11956AC3147E}" destId="{CDBEC7EF-B460-40BB-9C38-873D07E1A997}" srcOrd="3" destOrd="0" presId="urn:microsoft.com/office/officeart/2005/8/layout/hProcess9"/>
    <dgm:cxn modelId="{27C64CCD-8169-498F-BF62-E7CB52DAD0C9}" type="presParOf" srcId="{6B5BD358-3B92-4003-95DB-11956AC3147E}" destId="{42629939-27C3-4187-B6AD-F3D3E05DB5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1661A7-C8E7-40B1-BBBB-520FEFDB333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C67831-8868-4FC8-91B1-93AE0243410A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mbria" pitchFamily="18" charset="0"/>
            </a:rPr>
            <a:t>Unit Leader and PI  discuss planned effort</a:t>
          </a:r>
          <a:endParaRPr lang="en-US" b="1" dirty="0">
            <a:solidFill>
              <a:schemeClr val="bg1"/>
            </a:solidFill>
            <a:latin typeface="Cambria" pitchFamily="18" charset="0"/>
          </a:endParaRPr>
        </a:p>
      </dgm:t>
    </dgm:pt>
    <dgm:pt modelId="{EE99D0E3-2507-4621-AB4D-0229B2C47A25}" type="parTrans" cxnId="{2341CF1B-9E78-40DE-A3B9-9138770206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E522CA7-96D5-42DA-BA72-209987D56D23}" type="sibTrans" cxnId="{2341CF1B-9E78-40DE-A3B9-9138770206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C6D683-E0C9-4E1E-B7CD-FADC8533AB60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mbria" pitchFamily="18" charset="0"/>
            </a:rPr>
            <a:t>Planned effort is input on FAR by</a:t>
          </a:r>
        </a:p>
        <a:p>
          <a:r>
            <a:rPr lang="en-US" b="1" dirty="0" smtClean="0">
              <a:solidFill>
                <a:schemeClr val="bg1"/>
              </a:solidFill>
              <a:latin typeface="Cambria" pitchFamily="18" charset="0"/>
            </a:rPr>
            <a:t>FAR Initiator</a:t>
          </a:r>
          <a:endParaRPr lang="en-US" b="1" dirty="0">
            <a:solidFill>
              <a:schemeClr val="bg1"/>
            </a:solidFill>
            <a:latin typeface="Cambria" pitchFamily="18" charset="0"/>
          </a:endParaRPr>
        </a:p>
      </dgm:t>
    </dgm:pt>
    <dgm:pt modelId="{E40882F3-8DF8-4BC9-ABD2-53ECE2C7BC59}" type="parTrans" cxnId="{27FCB9EA-CA8E-4606-A9EE-26B02A76B2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3E2261B-A1F4-4FA6-BE7F-E28172EF621E}" type="sibTrans" cxnId="{27FCB9EA-CA8E-4606-A9EE-26B02A76B2C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29CA5A-C720-45A6-A3A7-CA725D8DDDCF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  <a:latin typeface="Cambria" pitchFamily="18" charset="0"/>
            </a:rPr>
            <a:t>FAR Initiator works with Unit Leader &amp; PI to address any FAR errors </a:t>
          </a:r>
          <a:endParaRPr lang="en-US" b="1" dirty="0">
            <a:solidFill>
              <a:schemeClr val="bg1"/>
            </a:solidFill>
            <a:latin typeface="Cambria" pitchFamily="18" charset="0"/>
          </a:endParaRPr>
        </a:p>
      </dgm:t>
    </dgm:pt>
    <dgm:pt modelId="{1CD14EF0-D228-4E0D-8874-08C14F840FBF}" type="parTrans" cxnId="{A29DFF8D-AD29-4FC2-8E61-F2CC3C4FA1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6D49D9B-00AF-4838-8411-E3BBD7EE09F2}" type="sibTrans" cxnId="{A29DFF8D-AD29-4FC2-8E61-F2CC3C4FA15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7EB4DA5-FF42-44C0-946A-261B1C486170}">
      <dgm:prSet phldrT="[Text]" custT="1"/>
      <dgm:spPr/>
      <dgm:t>
        <a:bodyPr/>
        <a:lstStyle/>
        <a:p>
          <a:r>
            <a:rPr lang="en-US" sz="1300" b="1" dirty="0" smtClean="0">
              <a:solidFill>
                <a:schemeClr val="bg1"/>
              </a:solidFill>
              <a:latin typeface="Cambria" pitchFamily="18" charset="0"/>
            </a:rPr>
            <a:t>FAR Initiator submits to Unit Leader for final approval</a:t>
          </a:r>
          <a:endParaRPr lang="en-US" sz="1300" b="1" dirty="0">
            <a:solidFill>
              <a:schemeClr val="bg1"/>
            </a:solidFill>
            <a:latin typeface="Cambria" pitchFamily="18" charset="0"/>
          </a:endParaRPr>
        </a:p>
      </dgm:t>
    </dgm:pt>
    <dgm:pt modelId="{C93FD1E2-3869-497E-A21A-0CAADE72E0BC}" type="parTrans" cxnId="{9E977E8E-4649-4722-BE8B-7AB8BDD322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E909C58-9367-4268-A1BC-07D3097141F5}" type="sibTrans" cxnId="{9E977E8E-4649-4722-BE8B-7AB8BDD322F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2351C6A-7944-4B1E-9CAA-B53A810A62AF}">
      <dgm:prSet phldrT="[Text]" custT="1"/>
      <dgm:spPr/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Cambria" pitchFamily="18" charset="0"/>
            </a:rPr>
            <a:t>Faculty will receive electronic notification to acknowledge FAR</a:t>
          </a:r>
        </a:p>
        <a:p>
          <a:r>
            <a:rPr lang="en-US" sz="1200" b="1" dirty="0" smtClean="0">
              <a:solidFill>
                <a:schemeClr val="bg1"/>
              </a:solidFill>
              <a:latin typeface="Cambria" pitchFamily="18" charset="0"/>
            </a:rPr>
            <a:t>When acknowledged YOU’RE DONE!</a:t>
          </a:r>
          <a:endParaRPr lang="en-US" sz="1200" b="1" dirty="0">
            <a:solidFill>
              <a:schemeClr val="bg1"/>
            </a:solidFill>
            <a:latin typeface="Cambria" pitchFamily="18" charset="0"/>
          </a:endParaRPr>
        </a:p>
      </dgm:t>
    </dgm:pt>
    <dgm:pt modelId="{586A4BFE-E739-4E21-B77C-3074B0F0608A}" type="parTrans" cxnId="{44667F15-78CC-45FA-9F96-CFD4C527664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9D8F60-A3D8-4358-8C4A-3D44A51C1FC0}" type="sibTrans" cxnId="{44667F15-78CC-45FA-9F96-CFD4C527664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434E2CC-B639-4879-8D46-F434482373A7}" type="pres">
      <dgm:prSet presAssocID="{441661A7-C8E7-40B1-BBBB-520FEFDB33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7158D-081B-4000-8495-8DA4BAFBC8EF}" type="pres">
      <dgm:prSet presAssocID="{2CC67831-8868-4FC8-91B1-93AE024341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1EABE-C2DE-4D65-A640-FF46D8A8346D}" type="pres">
      <dgm:prSet presAssocID="{2CC67831-8868-4FC8-91B1-93AE0243410A}" presName="spNode" presStyleCnt="0"/>
      <dgm:spPr/>
    </dgm:pt>
    <dgm:pt modelId="{7FF9E7BE-D404-4185-B111-CA7943D0C3B9}" type="pres">
      <dgm:prSet presAssocID="{6E522CA7-96D5-42DA-BA72-209987D56D2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4D76D9D-4A08-4FC7-AAB1-B1FED20E0A8F}" type="pres">
      <dgm:prSet presAssocID="{10C6D683-E0C9-4E1E-B7CD-FADC8533AB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BC4F1-B0DE-4F1E-B6DA-6D4E50BE7076}" type="pres">
      <dgm:prSet presAssocID="{10C6D683-E0C9-4E1E-B7CD-FADC8533AB60}" presName="spNode" presStyleCnt="0"/>
      <dgm:spPr/>
    </dgm:pt>
    <dgm:pt modelId="{C50937F2-E8C2-4108-AA4B-C9F8DB8EB83C}" type="pres">
      <dgm:prSet presAssocID="{33E2261B-A1F4-4FA6-BE7F-E28172EF621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B282A6C-554C-4200-85BA-1993C944DE19}" type="pres">
      <dgm:prSet presAssocID="{8C29CA5A-C720-45A6-A3A7-CA725D8DDD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3F460-C9FF-45D7-A2DD-FAC8613D8BF9}" type="pres">
      <dgm:prSet presAssocID="{8C29CA5A-C720-45A6-A3A7-CA725D8DDDCF}" presName="spNode" presStyleCnt="0"/>
      <dgm:spPr/>
    </dgm:pt>
    <dgm:pt modelId="{003342B4-CC81-40DB-A724-239793B12A0C}" type="pres">
      <dgm:prSet presAssocID="{A6D49D9B-00AF-4838-8411-E3BBD7EE09F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08FBBCD-7DE4-48A8-B47A-EC36D41A54D9}" type="pres">
      <dgm:prSet presAssocID="{67EB4DA5-FF42-44C0-946A-261B1C4861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C52A4-F56D-437D-85DC-9FAA011EC453}" type="pres">
      <dgm:prSet presAssocID="{67EB4DA5-FF42-44C0-946A-261B1C486170}" presName="spNode" presStyleCnt="0"/>
      <dgm:spPr/>
    </dgm:pt>
    <dgm:pt modelId="{B5FFDAB8-B9C5-4D63-9A9D-4565EE146977}" type="pres">
      <dgm:prSet presAssocID="{0E909C58-9367-4268-A1BC-07D3097141F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D402D47-0D75-4FBA-8CF8-F6EB2E0EE849}" type="pres">
      <dgm:prSet presAssocID="{42351C6A-7944-4B1E-9CAA-B53A810A62A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A6AA8-600E-4E46-B005-5D3735E1E6CB}" type="pres">
      <dgm:prSet presAssocID="{42351C6A-7944-4B1E-9CAA-B53A810A62AF}" presName="spNode" presStyleCnt="0"/>
      <dgm:spPr/>
    </dgm:pt>
    <dgm:pt modelId="{8EDD2550-9D4A-467F-83AB-E97344A960DC}" type="pres">
      <dgm:prSet presAssocID="{799D8F60-A3D8-4358-8C4A-3D44A51C1FC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4A2318B8-4799-4369-BCD6-561C77443B7E}" type="presOf" srcId="{10C6D683-E0C9-4E1E-B7CD-FADC8533AB60}" destId="{54D76D9D-4A08-4FC7-AAB1-B1FED20E0A8F}" srcOrd="0" destOrd="0" presId="urn:microsoft.com/office/officeart/2005/8/layout/cycle6"/>
    <dgm:cxn modelId="{A29DFF8D-AD29-4FC2-8E61-F2CC3C4FA15C}" srcId="{441661A7-C8E7-40B1-BBBB-520FEFDB3336}" destId="{8C29CA5A-C720-45A6-A3A7-CA725D8DDDCF}" srcOrd="2" destOrd="0" parTransId="{1CD14EF0-D228-4E0D-8874-08C14F840FBF}" sibTransId="{A6D49D9B-00AF-4838-8411-E3BBD7EE09F2}"/>
    <dgm:cxn modelId="{C35EAD08-4AAB-4D26-A93B-0A9C825B386D}" type="presOf" srcId="{A6D49D9B-00AF-4838-8411-E3BBD7EE09F2}" destId="{003342B4-CC81-40DB-A724-239793B12A0C}" srcOrd="0" destOrd="0" presId="urn:microsoft.com/office/officeart/2005/8/layout/cycle6"/>
    <dgm:cxn modelId="{2341CF1B-9E78-40DE-A3B9-9138770206DA}" srcId="{441661A7-C8E7-40B1-BBBB-520FEFDB3336}" destId="{2CC67831-8868-4FC8-91B1-93AE0243410A}" srcOrd="0" destOrd="0" parTransId="{EE99D0E3-2507-4621-AB4D-0229B2C47A25}" sibTransId="{6E522CA7-96D5-42DA-BA72-209987D56D23}"/>
    <dgm:cxn modelId="{332FFF43-F000-490A-AB44-40EC61B64191}" type="presOf" srcId="{441661A7-C8E7-40B1-BBBB-520FEFDB3336}" destId="{9434E2CC-B639-4879-8D46-F434482373A7}" srcOrd="0" destOrd="0" presId="urn:microsoft.com/office/officeart/2005/8/layout/cycle6"/>
    <dgm:cxn modelId="{D0EF72E8-AE22-4A05-B981-76F26CCBC8B6}" type="presOf" srcId="{2CC67831-8868-4FC8-91B1-93AE0243410A}" destId="{89E7158D-081B-4000-8495-8DA4BAFBC8EF}" srcOrd="0" destOrd="0" presId="urn:microsoft.com/office/officeart/2005/8/layout/cycle6"/>
    <dgm:cxn modelId="{44667F15-78CC-45FA-9F96-CFD4C527664F}" srcId="{441661A7-C8E7-40B1-BBBB-520FEFDB3336}" destId="{42351C6A-7944-4B1E-9CAA-B53A810A62AF}" srcOrd="4" destOrd="0" parTransId="{586A4BFE-E739-4E21-B77C-3074B0F0608A}" sibTransId="{799D8F60-A3D8-4358-8C4A-3D44A51C1FC0}"/>
    <dgm:cxn modelId="{66A69465-FA33-4134-A873-B38CAC09908E}" type="presOf" srcId="{0E909C58-9367-4268-A1BC-07D3097141F5}" destId="{B5FFDAB8-B9C5-4D63-9A9D-4565EE146977}" srcOrd="0" destOrd="0" presId="urn:microsoft.com/office/officeart/2005/8/layout/cycle6"/>
    <dgm:cxn modelId="{C7D83F4B-63F5-415D-8B9A-E49F5CAE8561}" type="presOf" srcId="{8C29CA5A-C720-45A6-A3A7-CA725D8DDDCF}" destId="{DB282A6C-554C-4200-85BA-1993C944DE19}" srcOrd="0" destOrd="0" presId="urn:microsoft.com/office/officeart/2005/8/layout/cycle6"/>
    <dgm:cxn modelId="{27FCB9EA-CA8E-4606-A9EE-26B02A76B2C9}" srcId="{441661A7-C8E7-40B1-BBBB-520FEFDB3336}" destId="{10C6D683-E0C9-4E1E-B7CD-FADC8533AB60}" srcOrd="1" destOrd="0" parTransId="{E40882F3-8DF8-4BC9-ABD2-53ECE2C7BC59}" sibTransId="{33E2261B-A1F4-4FA6-BE7F-E28172EF621E}"/>
    <dgm:cxn modelId="{7484C1E5-308F-4ED2-B5B8-4DE395B30B85}" type="presOf" srcId="{6E522CA7-96D5-42DA-BA72-209987D56D23}" destId="{7FF9E7BE-D404-4185-B111-CA7943D0C3B9}" srcOrd="0" destOrd="0" presId="urn:microsoft.com/office/officeart/2005/8/layout/cycle6"/>
    <dgm:cxn modelId="{B70A867B-F587-4CB8-B33D-C5DBD58624F4}" type="presOf" srcId="{33E2261B-A1F4-4FA6-BE7F-E28172EF621E}" destId="{C50937F2-E8C2-4108-AA4B-C9F8DB8EB83C}" srcOrd="0" destOrd="0" presId="urn:microsoft.com/office/officeart/2005/8/layout/cycle6"/>
    <dgm:cxn modelId="{29C6738E-4031-4F9F-89E0-B33766857C63}" type="presOf" srcId="{42351C6A-7944-4B1E-9CAA-B53A810A62AF}" destId="{0D402D47-0D75-4FBA-8CF8-F6EB2E0EE849}" srcOrd="0" destOrd="0" presId="urn:microsoft.com/office/officeart/2005/8/layout/cycle6"/>
    <dgm:cxn modelId="{9E977E8E-4649-4722-BE8B-7AB8BDD322F9}" srcId="{441661A7-C8E7-40B1-BBBB-520FEFDB3336}" destId="{67EB4DA5-FF42-44C0-946A-261B1C486170}" srcOrd="3" destOrd="0" parTransId="{C93FD1E2-3869-497E-A21A-0CAADE72E0BC}" sibTransId="{0E909C58-9367-4268-A1BC-07D3097141F5}"/>
    <dgm:cxn modelId="{7E9F250B-71D4-4CDF-9334-E92899532AAF}" type="presOf" srcId="{67EB4DA5-FF42-44C0-946A-261B1C486170}" destId="{C08FBBCD-7DE4-48A8-B47A-EC36D41A54D9}" srcOrd="0" destOrd="0" presId="urn:microsoft.com/office/officeart/2005/8/layout/cycle6"/>
    <dgm:cxn modelId="{E84B9EAA-EBF7-4C71-8B55-57E91090AE1A}" type="presOf" srcId="{799D8F60-A3D8-4358-8C4A-3D44A51C1FC0}" destId="{8EDD2550-9D4A-467F-83AB-E97344A960DC}" srcOrd="0" destOrd="0" presId="urn:microsoft.com/office/officeart/2005/8/layout/cycle6"/>
    <dgm:cxn modelId="{478664D4-0599-438D-AED1-078C503058DE}" type="presParOf" srcId="{9434E2CC-B639-4879-8D46-F434482373A7}" destId="{89E7158D-081B-4000-8495-8DA4BAFBC8EF}" srcOrd="0" destOrd="0" presId="urn:microsoft.com/office/officeart/2005/8/layout/cycle6"/>
    <dgm:cxn modelId="{4B50EB91-FD4B-4DBF-9328-177AFD6FE210}" type="presParOf" srcId="{9434E2CC-B639-4879-8D46-F434482373A7}" destId="{32A1EABE-C2DE-4D65-A640-FF46D8A8346D}" srcOrd="1" destOrd="0" presId="urn:microsoft.com/office/officeart/2005/8/layout/cycle6"/>
    <dgm:cxn modelId="{EB1759B3-1528-4E34-A627-4AAAB108E219}" type="presParOf" srcId="{9434E2CC-B639-4879-8D46-F434482373A7}" destId="{7FF9E7BE-D404-4185-B111-CA7943D0C3B9}" srcOrd="2" destOrd="0" presId="urn:microsoft.com/office/officeart/2005/8/layout/cycle6"/>
    <dgm:cxn modelId="{D4B4AAE0-45C9-4D57-87A3-401C3F140A51}" type="presParOf" srcId="{9434E2CC-B639-4879-8D46-F434482373A7}" destId="{54D76D9D-4A08-4FC7-AAB1-B1FED20E0A8F}" srcOrd="3" destOrd="0" presId="urn:microsoft.com/office/officeart/2005/8/layout/cycle6"/>
    <dgm:cxn modelId="{C4F012D8-8422-4338-A6E7-F2FC071014DE}" type="presParOf" srcId="{9434E2CC-B639-4879-8D46-F434482373A7}" destId="{9D1BC4F1-B0DE-4F1E-B6DA-6D4E50BE7076}" srcOrd="4" destOrd="0" presId="urn:microsoft.com/office/officeart/2005/8/layout/cycle6"/>
    <dgm:cxn modelId="{FAF42B7A-0E94-417B-890E-1B10FB5315A3}" type="presParOf" srcId="{9434E2CC-B639-4879-8D46-F434482373A7}" destId="{C50937F2-E8C2-4108-AA4B-C9F8DB8EB83C}" srcOrd="5" destOrd="0" presId="urn:microsoft.com/office/officeart/2005/8/layout/cycle6"/>
    <dgm:cxn modelId="{5A3DEBDD-A88F-4F45-9F55-E4E2134CFBCF}" type="presParOf" srcId="{9434E2CC-B639-4879-8D46-F434482373A7}" destId="{DB282A6C-554C-4200-85BA-1993C944DE19}" srcOrd="6" destOrd="0" presId="urn:microsoft.com/office/officeart/2005/8/layout/cycle6"/>
    <dgm:cxn modelId="{CEB3DCB0-4149-4EFA-A16B-F992D2AADEFB}" type="presParOf" srcId="{9434E2CC-B639-4879-8D46-F434482373A7}" destId="{B1D3F460-C9FF-45D7-A2DD-FAC8613D8BF9}" srcOrd="7" destOrd="0" presId="urn:microsoft.com/office/officeart/2005/8/layout/cycle6"/>
    <dgm:cxn modelId="{97B441EE-0A1F-408C-A70A-F0F1411B3617}" type="presParOf" srcId="{9434E2CC-B639-4879-8D46-F434482373A7}" destId="{003342B4-CC81-40DB-A724-239793B12A0C}" srcOrd="8" destOrd="0" presId="urn:microsoft.com/office/officeart/2005/8/layout/cycle6"/>
    <dgm:cxn modelId="{F6EBFFB4-9A35-4502-ABF5-1A3D9F896DBE}" type="presParOf" srcId="{9434E2CC-B639-4879-8D46-F434482373A7}" destId="{C08FBBCD-7DE4-48A8-B47A-EC36D41A54D9}" srcOrd="9" destOrd="0" presId="urn:microsoft.com/office/officeart/2005/8/layout/cycle6"/>
    <dgm:cxn modelId="{A586AF1A-EBA6-4F23-8AF4-E12775F8E02C}" type="presParOf" srcId="{9434E2CC-B639-4879-8D46-F434482373A7}" destId="{171C52A4-F56D-437D-85DC-9FAA011EC453}" srcOrd="10" destOrd="0" presId="urn:microsoft.com/office/officeart/2005/8/layout/cycle6"/>
    <dgm:cxn modelId="{AC264322-A7CF-4599-9455-272BA1F716B7}" type="presParOf" srcId="{9434E2CC-B639-4879-8D46-F434482373A7}" destId="{B5FFDAB8-B9C5-4D63-9A9D-4565EE146977}" srcOrd="11" destOrd="0" presId="urn:microsoft.com/office/officeart/2005/8/layout/cycle6"/>
    <dgm:cxn modelId="{11C625D3-E8B4-4F95-8511-2EC333BE6088}" type="presParOf" srcId="{9434E2CC-B639-4879-8D46-F434482373A7}" destId="{0D402D47-0D75-4FBA-8CF8-F6EB2E0EE849}" srcOrd="12" destOrd="0" presId="urn:microsoft.com/office/officeart/2005/8/layout/cycle6"/>
    <dgm:cxn modelId="{601043D0-05FC-4DD8-83A8-7F8F9C3B69DC}" type="presParOf" srcId="{9434E2CC-B639-4879-8D46-F434482373A7}" destId="{DC5A6AA8-600E-4E46-B005-5D3735E1E6CB}" srcOrd="13" destOrd="0" presId="urn:microsoft.com/office/officeart/2005/8/layout/cycle6"/>
    <dgm:cxn modelId="{BC46B794-2D31-4096-BA09-B9136BA87689}" type="presParOf" srcId="{9434E2CC-B639-4879-8D46-F434482373A7}" destId="{8EDD2550-9D4A-467F-83AB-E97344A960D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939D67-5788-4F58-834D-25C9D26AB8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CAB815-5ED0-4411-8332-A78F3FB0C182}">
      <dgm:prSet phldrT="[Text]"/>
      <dgm:spPr/>
      <dgm:t>
        <a:bodyPr/>
        <a:lstStyle/>
        <a:p>
          <a:r>
            <a:rPr lang="en-US" dirty="0" smtClean="0"/>
            <a:t>Effort Certification (ER)</a:t>
          </a:r>
          <a:endParaRPr lang="en-US" dirty="0"/>
        </a:p>
      </dgm:t>
    </dgm:pt>
    <dgm:pt modelId="{E37BD50F-618E-4283-BA52-56D28D80E9F1}" type="parTrans" cxnId="{3A8FED32-A41C-4392-A122-327BC4210BF9}">
      <dgm:prSet/>
      <dgm:spPr/>
      <dgm:t>
        <a:bodyPr/>
        <a:lstStyle/>
        <a:p>
          <a:endParaRPr lang="en-US"/>
        </a:p>
      </dgm:t>
    </dgm:pt>
    <dgm:pt modelId="{CA8CEAB2-BB91-41BE-B2A7-CC7FCC72C0C4}" type="sibTrans" cxnId="{3A8FED32-A41C-4392-A122-327BC4210BF9}">
      <dgm:prSet/>
      <dgm:spPr/>
      <dgm:t>
        <a:bodyPr/>
        <a:lstStyle/>
        <a:p>
          <a:endParaRPr lang="en-US"/>
        </a:p>
      </dgm:t>
    </dgm:pt>
    <dgm:pt modelId="{470D9374-7E2D-4EE7-9C7D-BC040F1EA24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Commitment Module</a:t>
          </a:r>
        </a:p>
        <a:p>
          <a:r>
            <a:rPr lang="en-US" dirty="0" smtClean="0"/>
            <a:t>(CM)</a:t>
          </a:r>
          <a:endParaRPr lang="en-US" dirty="0"/>
        </a:p>
      </dgm:t>
    </dgm:pt>
    <dgm:pt modelId="{CE6BCB06-DFCA-4BC9-ADF7-29281A5A150A}" type="parTrans" cxnId="{280C4FA4-E5CB-466A-AB25-5E34F0AD12D0}">
      <dgm:prSet/>
      <dgm:spPr/>
      <dgm:t>
        <a:bodyPr/>
        <a:lstStyle/>
        <a:p>
          <a:endParaRPr lang="en-US"/>
        </a:p>
      </dgm:t>
    </dgm:pt>
    <dgm:pt modelId="{7674E2BA-9002-4D56-96F2-FBB5E158F69B}" type="sibTrans" cxnId="{280C4FA4-E5CB-466A-AB25-5E34F0AD12D0}">
      <dgm:prSet/>
      <dgm:spPr/>
      <dgm:t>
        <a:bodyPr/>
        <a:lstStyle/>
        <a:p>
          <a:endParaRPr lang="en-US"/>
        </a:p>
      </dgm:t>
    </dgm:pt>
    <dgm:pt modelId="{556E3FF2-8604-4C3F-9AFD-95605D3C56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Faculty Assignment Report (FAR)</a:t>
          </a:r>
          <a:endParaRPr lang="en-US" dirty="0"/>
        </a:p>
      </dgm:t>
    </dgm:pt>
    <dgm:pt modelId="{41F58AF9-5B45-4E4F-8899-EDE79306D4A4}" type="parTrans" cxnId="{0BC28EEE-17B0-431D-B278-825C408000AC}">
      <dgm:prSet/>
      <dgm:spPr/>
      <dgm:t>
        <a:bodyPr/>
        <a:lstStyle/>
        <a:p>
          <a:endParaRPr lang="en-US"/>
        </a:p>
      </dgm:t>
    </dgm:pt>
    <dgm:pt modelId="{589AF035-4C43-402D-91DF-E20E42C92F75}" type="sibTrans" cxnId="{0BC28EEE-17B0-431D-B278-825C408000AC}">
      <dgm:prSet/>
      <dgm:spPr/>
      <dgm:t>
        <a:bodyPr/>
        <a:lstStyle/>
        <a:p>
          <a:endParaRPr lang="en-US"/>
        </a:p>
      </dgm:t>
    </dgm:pt>
    <dgm:pt modelId="{D6D50296-52EF-478E-9866-B4AB75AD003D}" type="pres">
      <dgm:prSet presAssocID="{DF939D67-5788-4F58-834D-25C9D26AB856}" presName="CompostProcess" presStyleCnt="0">
        <dgm:presLayoutVars>
          <dgm:dir/>
          <dgm:resizeHandles val="exact"/>
        </dgm:presLayoutVars>
      </dgm:prSet>
      <dgm:spPr/>
    </dgm:pt>
    <dgm:pt modelId="{4D061AE7-0040-4CFC-9726-AE4C4752A6D3}" type="pres">
      <dgm:prSet presAssocID="{DF939D67-5788-4F58-834D-25C9D26AB856}" presName="arrow" presStyleLbl="bgShp" presStyleIdx="0" presStyleCnt="1"/>
      <dgm:spPr/>
    </dgm:pt>
    <dgm:pt modelId="{6B5BD358-3B92-4003-95DB-11956AC3147E}" type="pres">
      <dgm:prSet presAssocID="{DF939D67-5788-4F58-834D-25C9D26AB856}" presName="linearProcess" presStyleCnt="0"/>
      <dgm:spPr/>
    </dgm:pt>
    <dgm:pt modelId="{3C9337F4-A1FB-4ABD-A02A-6ABE86C53281}" type="pres">
      <dgm:prSet presAssocID="{556E3FF2-8604-4C3F-9AFD-95605D3C5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60B8-4095-4BA6-8030-5F0F4A4D094A}" type="pres">
      <dgm:prSet presAssocID="{589AF035-4C43-402D-91DF-E20E42C92F75}" presName="sibTrans" presStyleCnt="0"/>
      <dgm:spPr/>
    </dgm:pt>
    <dgm:pt modelId="{522D103D-7641-448D-9F14-89054EEF9D19}" type="pres">
      <dgm:prSet presAssocID="{470D9374-7E2D-4EE7-9C7D-BC040F1EA2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C7EF-B460-40BB-9C38-873D07E1A997}" type="pres">
      <dgm:prSet presAssocID="{7674E2BA-9002-4D56-96F2-FBB5E158F69B}" presName="sibTrans" presStyleCnt="0"/>
      <dgm:spPr/>
    </dgm:pt>
    <dgm:pt modelId="{42629939-27C3-4187-B6AD-F3D3E05DB5D4}" type="pres">
      <dgm:prSet presAssocID="{C7CAB815-5ED0-4411-8332-A78F3FB0C1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FED32-A41C-4392-A122-327BC4210BF9}" srcId="{DF939D67-5788-4F58-834D-25C9D26AB856}" destId="{C7CAB815-5ED0-4411-8332-A78F3FB0C182}" srcOrd="2" destOrd="0" parTransId="{E37BD50F-618E-4283-BA52-56D28D80E9F1}" sibTransId="{CA8CEAB2-BB91-41BE-B2A7-CC7FCC72C0C4}"/>
    <dgm:cxn modelId="{8E183777-C091-4D14-9AFF-B69F00BA005E}" type="presOf" srcId="{470D9374-7E2D-4EE7-9C7D-BC040F1EA247}" destId="{522D103D-7641-448D-9F14-89054EEF9D19}" srcOrd="0" destOrd="0" presId="urn:microsoft.com/office/officeart/2005/8/layout/hProcess9"/>
    <dgm:cxn modelId="{1E944FFE-1D39-4E39-8EDB-68364565A8B0}" type="presOf" srcId="{DF939D67-5788-4F58-834D-25C9D26AB856}" destId="{D6D50296-52EF-478E-9866-B4AB75AD003D}" srcOrd="0" destOrd="0" presId="urn:microsoft.com/office/officeart/2005/8/layout/hProcess9"/>
    <dgm:cxn modelId="{300EA58A-4D7B-456F-B952-8CB92CA04E1E}" type="presOf" srcId="{556E3FF2-8604-4C3F-9AFD-95605D3C5625}" destId="{3C9337F4-A1FB-4ABD-A02A-6ABE86C53281}" srcOrd="0" destOrd="0" presId="urn:microsoft.com/office/officeart/2005/8/layout/hProcess9"/>
    <dgm:cxn modelId="{0BC28EEE-17B0-431D-B278-825C408000AC}" srcId="{DF939D67-5788-4F58-834D-25C9D26AB856}" destId="{556E3FF2-8604-4C3F-9AFD-95605D3C5625}" srcOrd="0" destOrd="0" parTransId="{41F58AF9-5B45-4E4F-8899-EDE79306D4A4}" sibTransId="{589AF035-4C43-402D-91DF-E20E42C92F75}"/>
    <dgm:cxn modelId="{F97F2E69-C07D-4C89-BDA6-7384D6A292CB}" type="presOf" srcId="{C7CAB815-5ED0-4411-8332-A78F3FB0C182}" destId="{42629939-27C3-4187-B6AD-F3D3E05DB5D4}" srcOrd="0" destOrd="0" presId="urn:microsoft.com/office/officeart/2005/8/layout/hProcess9"/>
    <dgm:cxn modelId="{280C4FA4-E5CB-466A-AB25-5E34F0AD12D0}" srcId="{DF939D67-5788-4F58-834D-25C9D26AB856}" destId="{470D9374-7E2D-4EE7-9C7D-BC040F1EA247}" srcOrd="1" destOrd="0" parTransId="{CE6BCB06-DFCA-4BC9-ADF7-29281A5A150A}" sibTransId="{7674E2BA-9002-4D56-96F2-FBB5E158F69B}"/>
    <dgm:cxn modelId="{FB5CE3DF-D84C-4A01-82B1-DB775409BDF7}" type="presParOf" srcId="{D6D50296-52EF-478E-9866-B4AB75AD003D}" destId="{4D061AE7-0040-4CFC-9726-AE4C4752A6D3}" srcOrd="0" destOrd="0" presId="urn:microsoft.com/office/officeart/2005/8/layout/hProcess9"/>
    <dgm:cxn modelId="{CB83E11A-AF95-4C40-96C9-01E0933FB90B}" type="presParOf" srcId="{D6D50296-52EF-478E-9866-B4AB75AD003D}" destId="{6B5BD358-3B92-4003-95DB-11956AC3147E}" srcOrd="1" destOrd="0" presId="urn:microsoft.com/office/officeart/2005/8/layout/hProcess9"/>
    <dgm:cxn modelId="{AA706E3A-19F9-47C6-97B5-314FBDC6CAC7}" type="presParOf" srcId="{6B5BD358-3B92-4003-95DB-11956AC3147E}" destId="{3C9337F4-A1FB-4ABD-A02A-6ABE86C53281}" srcOrd="0" destOrd="0" presId="urn:microsoft.com/office/officeart/2005/8/layout/hProcess9"/>
    <dgm:cxn modelId="{0AF7265F-AFB2-4428-8D63-6882C283399D}" type="presParOf" srcId="{6B5BD358-3B92-4003-95DB-11956AC3147E}" destId="{F40860B8-4095-4BA6-8030-5F0F4A4D094A}" srcOrd="1" destOrd="0" presId="urn:microsoft.com/office/officeart/2005/8/layout/hProcess9"/>
    <dgm:cxn modelId="{C4B1D947-398F-4499-8C59-7521A2B98D1A}" type="presParOf" srcId="{6B5BD358-3B92-4003-95DB-11956AC3147E}" destId="{522D103D-7641-448D-9F14-89054EEF9D19}" srcOrd="2" destOrd="0" presId="urn:microsoft.com/office/officeart/2005/8/layout/hProcess9"/>
    <dgm:cxn modelId="{6CB69027-73DB-42B0-B6CE-24F7AEE05460}" type="presParOf" srcId="{6B5BD358-3B92-4003-95DB-11956AC3147E}" destId="{CDBEC7EF-B460-40BB-9C38-873D07E1A997}" srcOrd="3" destOrd="0" presId="urn:microsoft.com/office/officeart/2005/8/layout/hProcess9"/>
    <dgm:cxn modelId="{35A8BB47-7006-4713-ACE2-9AB13B3E13CC}" type="presParOf" srcId="{6B5BD358-3B92-4003-95DB-11956AC3147E}" destId="{42629939-27C3-4187-B6AD-F3D3E05DB5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939D67-5788-4F58-834D-25C9D26AB8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CAB815-5ED0-4411-8332-A78F3FB0C18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Effort Certification (ER)</a:t>
          </a:r>
          <a:endParaRPr lang="en-US" dirty="0"/>
        </a:p>
      </dgm:t>
    </dgm:pt>
    <dgm:pt modelId="{E37BD50F-618E-4283-BA52-56D28D80E9F1}" type="parTrans" cxnId="{3A8FED32-A41C-4392-A122-327BC4210BF9}">
      <dgm:prSet/>
      <dgm:spPr/>
      <dgm:t>
        <a:bodyPr/>
        <a:lstStyle/>
        <a:p>
          <a:endParaRPr lang="en-US"/>
        </a:p>
      </dgm:t>
    </dgm:pt>
    <dgm:pt modelId="{CA8CEAB2-BB91-41BE-B2A7-CC7FCC72C0C4}" type="sibTrans" cxnId="{3A8FED32-A41C-4392-A122-327BC4210BF9}">
      <dgm:prSet/>
      <dgm:spPr/>
      <dgm:t>
        <a:bodyPr/>
        <a:lstStyle/>
        <a:p>
          <a:endParaRPr lang="en-US"/>
        </a:p>
      </dgm:t>
    </dgm:pt>
    <dgm:pt modelId="{470D9374-7E2D-4EE7-9C7D-BC040F1EA247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Commitment Module</a:t>
          </a:r>
        </a:p>
        <a:p>
          <a:r>
            <a:rPr lang="en-US" dirty="0" smtClean="0"/>
            <a:t>(CM)</a:t>
          </a:r>
          <a:endParaRPr lang="en-US" dirty="0"/>
        </a:p>
      </dgm:t>
    </dgm:pt>
    <dgm:pt modelId="{CE6BCB06-DFCA-4BC9-ADF7-29281A5A150A}" type="parTrans" cxnId="{280C4FA4-E5CB-466A-AB25-5E34F0AD12D0}">
      <dgm:prSet/>
      <dgm:spPr/>
      <dgm:t>
        <a:bodyPr/>
        <a:lstStyle/>
        <a:p>
          <a:endParaRPr lang="en-US"/>
        </a:p>
      </dgm:t>
    </dgm:pt>
    <dgm:pt modelId="{7674E2BA-9002-4D56-96F2-FBB5E158F69B}" type="sibTrans" cxnId="{280C4FA4-E5CB-466A-AB25-5E34F0AD12D0}">
      <dgm:prSet/>
      <dgm:spPr/>
      <dgm:t>
        <a:bodyPr/>
        <a:lstStyle/>
        <a:p>
          <a:endParaRPr lang="en-US"/>
        </a:p>
      </dgm:t>
    </dgm:pt>
    <dgm:pt modelId="{556E3FF2-8604-4C3F-9AFD-95605D3C562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Faculty Assignment Report (FAR)</a:t>
          </a:r>
          <a:endParaRPr lang="en-US" dirty="0"/>
        </a:p>
      </dgm:t>
    </dgm:pt>
    <dgm:pt modelId="{41F58AF9-5B45-4E4F-8899-EDE79306D4A4}" type="parTrans" cxnId="{0BC28EEE-17B0-431D-B278-825C408000AC}">
      <dgm:prSet/>
      <dgm:spPr/>
      <dgm:t>
        <a:bodyPr/>
        <a:lstStyle/>
        <a:p>
          <a:endParaRPr lang="en-US"/>
        </a:p>
      </dgm:t>
    </dgm:pt>
    <dgm:pt modelId="{589AF035-4C43-402D-91DF-E20E42C92F75}" type="sibTrans" cxnId="{0BC28EEE-17B0-431D-B278-825C408000AC}">
      <dgm:prSet/>
      <dgm:spPr/>
      <dgm:t>
        <a:bodyPr/>
        <a:lstStyle/>
        <a:p>
          <a:endParaRPr lang="en-US"/>
        </a:p>
      </dgm:t>
    </dgm:pt>
    <dgm:pt modelId="{D6D50296-52EF-478E-9866-B4AB75AD003D}" type="pres">
      <dgm:prSet presAssocID="{DF939D67-5788-4F58-834D-25C9D26AB856}" presName="CompostProcess" presStyleCnt="0">
        <dgm:presLayoutVars>
          <dgm:dir/>
          <dgm:resizeHandles val="exact"/>
        </dgm:presLayoutVars>
      </dgm:prSet>
      <dgm:spPr/>
    </dgm:pt>
    <dgm:pt modelId="{4D061AE7-0040-4CFC-9726-AE4C4752A6D3}" type="pres">
      <dgm:prSet presAssocID="{DF939D67-5788-4F58-834D-25C9D26AB856}" presName="arrow" presStyleLbl="bgShp" presStyleIdx="0" presStyleCnt="1"/>
      <dgm:spPr/>
    </dgm:pt>
    <dgm:pt modelId="{6B5BD358-3B92-4003-95DB-11956AC3147E}" type="pres">
      <dgm:prSet presAssocID="{DF939D67-5788-4F58-834D-25C9D26AB856}" presName="linearProcess" presStyleCnt="0"/>
      <dgm:spPr/>
    </dgm:pt>
    <dgm:pt modelId="{3C9337F4-A1FB-4ABD-A02A-6ABE86C53281}" type="pres">
      <dgm:prSet presAssocID="{556E3FF2-8604-4C3F-9AFD-95605D3C5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860B8-4095-4BA6-8030-5F0F4A4D094A}" type="pres">
      <dgm:prSet presAssocID="{589AF035-4C43-402D-91DF-E20E42C92F75}" presName="sibTrans" presStyleCnt="0"/>
      <dgm:spPr/>
    </dgm:pt>
    <dgm:pt modelId="{522D103D-7641-448D-9F14-89054EEF9D19}" type="pres">
      <dgm:prSet presAssocID="{470D9374-7E2D-4EE7-9C7D-BC040F1EA24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EC7EF-B460-40BB-9C38-873D07E1A997}" type="pres">
      <dgm:prSet presAssocID="{7674E2BA-9002-4D56-96F2-FBB5E158F69B}" presName="sibTrans" presStyleCnt="0"/>
      <dgm:spPr/>
    </dgm:pt>
    <dgm:pt modelId="{42629939-27C3-4187-B6AD-F3D3E05DB5D4}" type="pres">
      <dgm:prSet presAssocID="{C7CAB815-5ED0-4411-8332-A78F3FB0C1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61922-7F50-4569-8066-4FF1AE43B7D5}" type="presOf" srcId="{C7CAB815-5ED0-4411-8332-A78F3FB0C182}" destId="{42629939-27C3-4187-B6AD-F3D3E05DB5D4}" srcOrd="0" destOrd="0" presId="urn:microsoft.com/office/officeart/2005/8/layout/hProcess9"/>
    <dgm:cxn modelId="{3A8FED32-A41C-4392-A122-327BC4210BF9}" srcId="{DF939D67-5788-4F58-834D-25C9D26AB856}" destId="{C7CAB815-5ED0-4411-8332-A78F3FB0C182}" srcOrd="2" destOrd="0" parTransId="{E37BD50F-618E-4283-BA52-56D28D80E9F1}" sibTransId="{CA8CEAB2-BB91-41BE-B2A7-CC7FCC72C0C4}"/>
    <dgm:cxn modelId="{0BC28EEE-17B0-431D-B278-825C408000AC}" srcId="{DF939D67-5788-4F58-834D-25C9D26AB856}" destId="{556E3FF2-8604-4C3F-9AFD-95605D3C5625}" srcOrd="0" destOrd="0" parTransId="{41F58AF9-5B45-4E4F-8899-EDE79306D4A4}" sibTransId="{589AF035-4C43-402D-91DF-E20E42C92F75}"/>
    <dgm:cxn modelId="{0E1D5153-61AA-4032-A01D-D6FB5D3424F2}" type="presOf" srcId="{470D9374-7E2D-4EE7-9C7D-BC040F1EA247}" destId="{522D103D-7641-448D-9F14-89054EEF9D19}" srcOrd="0" destOrd="0" presId="urn:microsoft.com/office/officeart/2005/8/layout/hProcess9"/>
    <dgm:cxn modelId="{2AE3EA9C-BF11-416B-BEDC-6F3B93733228}" type="presOf" srcId="{DF939D67-5788-4F58-834D-25C9D26AB856}" destId="{D6D50296-52EF-478E-9866-B4AB75AD003D}" srcOrd="0" destOrd="0" presId="urn:microsoft.com/office/officeart/2005/8/layout/hProcess9"/>
    <dgm:cxn modelId="{71357F3C-C05A-4D9D-AE10-44B9D057BFC6}" type="presOf" srcId="{556E3FF2-8604-4C3F-9AFD-95605D3C5625}" destId="{3C9337F4-A1FB-4ABD-A02A-6ABE86C53281}" srcOrd="0" destOrd="0" presId="urn:microsoft.com/office/officeart/2005/8/layout/hProcess9"/>
    <dgm:cxn modelId="{280C4FA4-E5CB-466A-AB25-5E34F0AD12D0}" srcId="{DF939D67-5788-4F58-834D-25C9D26AB856}" destId="{470D9374-7E2D-4EE7-9C7D-BC040F1EA247}" srcOrd="1" destOrd="0" parTransId="{CE6BCB06-DFCA-4BC9-ADF7-29281A5A150A}" sibTransId="{7674E2BA-9002-4D56-96F2-FBB5E158F69B}"/>
    <dgm:cxn modelId="{8E616AF4-34FB-429F-9283-FF8566B42232}" type="presParOf" srcId="{D6D50296-52EF-478E-9866-B4AB75AD003D}" destId="{4D061AE7-0040-4CFC-9726-AE4C4752A6D3}" srcOrd="0" destOrd="0" presId="urn:microsoft.com/office/officeart/2005/8/layout/hProcess9"/>
    <dgm:cxn modelId="{E694035A-BBB8-4756-824E-E8541AA3A0B8}" type="presParOf" srcId="{D6D50296-52EF-478E-9866-B4AB75AD003D}" destId="{6B5BD358-3B92-4003-95DB-11956AC3147E}" srcOrd="1" destOrd="0" presId="urn:microsoft.com/office/officeart/2005/8/layout/hProcess9"/>
    <dgm:cxn modelId="{81C21E9F-C542-4B4E-A38E-7FB54D14EC73}" type="presParOf" srcId="{6B5BD358-3B92-4003-95DB-11956AC3147E}" destId="{3C9337F4-A1FB-4ABD-A02A-6ABE86C53281}" srcOrd="0" destOrd="0" presId="urn:microsoft.com/office/officeart/2005/8/layout/hProcess9"/>
    <dgm:cxn modelId="{82A58C05-D6A9-422F-A06B-650108C222A6}" type="presParOf" srcId="{6B5BD358-3B92-4003-95DB-11956AC3147E}" destId="{F40860B8-4095-4BA6-8030-5F0F4A4D094A}" srcOrd="1" destOrd="0" presId="urn:microsoft.com/office/officeart/2005/8/layout/hProcess9"/>
    <dgm:cxn modelId="{349FE0EC-FFCD-4B62-ADA4-892B7D46D861}" type="presParOf" srcId="{6B5BD358-3B92-4003-95DB-11956AC3147E}" destId="{522D103D-7641-448D-9F14-89054EEF9D19}" srcOrd="2" destOrd="0" presId="urn:microsoft.com/office/officeart/2005/8/layout/hProcess9"/>
    <dgm:cxn modelId="{275C3B01-AB60-4B47-A790-A6CACF4F6C7D}" type="presParOf" srcId="{6B5BD358-3B92-4003-95DB-11956AC3147E}" destId="{CDBEC7EF-B460-40BB-9C38-873D07E1A997}" srcOrd="3" destOrd="0" presId="urn:microsoft.com/office/officeart/2005/8/layout/hProcess9"/>
    <dgm:cxn modelId="{D0C2CD2C-D557-4DC4-8F31-90A127258576}" type="presParOf" srcId="{6B5BD358-3B92-4003-95DB-11956AC3147E}" destId="{42629939-27C3-4187-B6AD-F3D3E05DB5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1661A7-C8E7-40B1-BBBB-520FEFDB3336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29CA5A-C720-45A6-A3A7-CA725D8DDDCF}">
      <dgm:prSet phldrT="[Text]" custT="1"/>
      <dgm:spPr/>
      <dgm:t>
        <a:bodyPr/>
        <a:lstStyle/>
        <a:p>
          <a:r>
            <a:rPr lang="en-US" sz="1200" b="1" dirty="0" smtClean="0">
              <a:latin typeface="Cambria" pitchFamily="18" charset="0"/>
            </a:rPr>
            <a:t>PI  reviews; if changes needed PI can change % effort or  deny it to EFF CRD for changes</a:t>
          </a:r>
          <a:endParaRPr lang="en-US" sz="1200" b="1" dirty="0">
            <a:latin typeface="Cambria" pitchFamily="18" charset="0"/>
          </a:endParaRPr>
        </a:p>
      </dgm:t>
    </dgm:pt>
    <dgm:pt modelId="{1CD14EF0-D228-4E0D-8874-08C14F840FBF}" type="parTrans" cxnId="{A29DFF8D-AD29-4FC2-8E61-F2CC3C4FA15C}">
      <dgm:prSet/>
      <dgm:spPr/>
      <dgm:t>
        <a:bodyPr/>
        <a:lstStyle/>
        <a:p>
          <a:endParaRPr lang="en-US"/>
        </a:p>
      </dgm:t>
    </dgm:pt>
    <dgm:pt modelId="{A6D49D9B-00AF-4838-8411-E3BBD7EE09F2}" type="sibTrans" cxnId="{A29DFF8D-AD29-4FC2-8E61-F2CC3C4FA15C}">
      <dgm:prSet/>
      <dgm:spPr/>
      <dgm:t>
        <a:bodyPr/>
        <a:lstStyle/>
        <a:p>
          <a:endParaRPr lang="en-US"/>
        </a:p>
      </dgm:t>
    </dgm:pt>
    <dgm:pt modelId="{67EB4DA5-FF42-44C0-946A-261B1C486170}">
      <dgm:prSet phldrT="[Text]" custT="1"/>
      <dgm:spPr/>
      <dgm:t>
        <a:bodyPr/>
        <a:lstStyle/>
        <a:p>
          <a:r>
            <a:rPr lang="en-US" sz="1200" b="1" dirty="0" smtClean="0">
              <a:latin typeface="Cambria" pitchFamily="18" charset="0"/>
            </a:rPr>
            <a:t>PI approves Effort Report</a:t>
          </a:r>
        </a:p>
        <a:p>
          <a:r>
            <a:rPr lang="en-US" sz="1200" b="1" dirty="0" smtClean="0">
              <a:latin typeface="Cambria" pitchFamily="18" charset="0"/>
            </a:rPr>
            <a:t>Note: PI will have to check box agreeing to verifiable means</a:t>
          </a:r>
          <a:endParaRPr lang="en-US" sz="1200" b="1" dirty="0">
            <a:latin typeface="Cambria" pitchFamily="18" charset="0"/>
          </a:endParaRPr>
        </a:p>
      </dgm:t>
    </dgm:pt>
    <dgm:pt modelId="{C93FD1E2-3869-497E-A21A-0CAADE72E0BC}" type="parTrans" cxnId="{9E977E8E-4649-4722-BE8B-7AB8BDD322F9}">
      <dgm:prSet/>
      <dgm:spPr/>
      <dgm:t>
        <a:bodyPr/>
        <a:lstStyle/>
        <a:p>
          <a:endParaRPr lang="en-US"/>
        </a:p>
      </dgm:t>
    </dgm:pt>
    <dgm:pt modelId="{0E909C58-9367-4268-A1BC-07D3097141F5}" type="sibTrans" cxnId="{9E977E8E-4649-4722-BE8B-7AB8BDD322F9}">
      <dgm:prSet/>
      <dgm:spPr/>
      <dgm:t>
        <a:bodyPr/>
        <a:lstStyle/>
        <a:p>
          <a:endParaRPr lang="en-US"/>
        </a:p>
      </dgm:t>
    </dgm:pt>
    <dgm:pt modelId="{42351C6A-7944-4B1E-9CAA-B53A810A62AF}">
      <dgm:prSet phldrT="[Text]" custT="1"/>
      <dgm:spPr/>
      <dgm:t>
        <a:bodyPr/>
        <a:lstStyle/>
        <a:p>
          <a:r>
            <a:rPr lang="en-US" sz="1200" b="1" dirty="0" smtClean="0">
              <a:latin typeface="Cambria" pitchFamily="18" charset="0"/>
            </a:rPr>
            <a:t>Effort  Certification is complete and  should archive automatically  to Cost Analysis</a:t>
          </a:r>
        </a:p>
        <a:p>
          <a:r>
            <a:rPr lang="en-US" sz="1200" b="1" dirty="0" smtClean="0">
              <a:latin typeface="Cambria" pitchFamily="18" charset="0"/>
            </a:rPr>
            <a:t>YOU’RE DONE!</a:t>
          </a:r>
        </a:p>
      </dgm:t>
    </dgm:pt>
    <dgm:pt modelId="{586A4BFE-E739-4E21-B77C-3074B0F0608A}" type="parTrans" cxnId="{44667F15-78CC-45FA-9F96-CFD4C527664F}">
      <dgm:prSet/>
      <dgm:spPr/>
      <dgm:t>
        <a:bodyPr/>
        <a:lstStyle/>
        <a:p>
          <a:endParaRPr lang="en-US"/>
        </a:p>
      </dgm:t>
    </dgm:pt>
    <dgm:pt modelId="{799D8F60-A3D8-4358-8C4A-3D44A51C1FC0}" type="sibTrans" cxnId="{44667F15-78CC-45FA-9F96-CFD4C527664F}">
      <dgm:prSet/>
      <dgm:spPr/>
      <dgm:t>
        <a:bodyPr/>
        <a:lstStyle/>
        <a:p>
          <a:endParaRPr lang="en-US"/>
        </a:p>
      </dgm:t>
    </dgm:pt>
    <dgm:pt modelId="{10C6D683-E0C9-4E1E-B7CD-FADC8533AB60}">
      <dgm:prSet phldrT="[Text]" custT="1"/>
      <dgm:spPr/>
      <dgm:t>
        <a:bodyPr/>
        <a:lstStyle/>
        <a:p>
          <a:r>
            <a:rPr lang="en-US" sz="1200" b="1" dirty="0" smtClean="0">
              <a:latin typeface="Cambria" pitchFamily="18" charset="0"/>
            </a:rPr>
            <a:t>EFF CRD advances the Effort </a:t>
          </a:r>
          <a:r>
            <a:rPr lang="en-US" sz="1400" b="1" dirty="0" smtClean="0">
              <a:latin typeface="Cambria" pitchFamily="18" charset="0"/>
            </a:rPr>
            <a:t>Cert</a:t>
          </a:r>
          <a:r>
            <a:rPr lang="en-US" sz="1200" b="1" dirty="0" smtClean="0">
              <a:latin typeface="Cambria" pitchFamily="18" charset="0"/>
            </a:rPr>
            <a:t> to PI for  certification</a:t>
          </a:r>
          <a:endParaRPr lang="en-US" sz="1200" b="1" dirty="0">
            <a:latin typeface="Cambria" pitchFamily="18" charset="0"/>
          </a:endParaRPr>
        </a:p>
      </dgm:t>
    </dgm:pt>
    <dgm:pt modelId="{33E2261B-A1F4-4FA6-BE7F-E28172EF621E}" type="sibTrans" cxnId="{27FCB9EA-CA8E-4606-A9EE-26B02A76B2C9}">
      <dgm:prSet/>
      <dgm:spPr/>
      <dgm:t>
        <a:bodyPr/>
        <a:lstStyle/>
        <a:p>
          <a:endParaRPr lang="en-US"/>
        </a:p>
      </dgm:t>
    </dgm:pt>
    <dgm:pt modelId="{E40882F3-8DF8-4BC9-ABD2-53ECE2C7BC59}" type="parTrans" cxnId="{27FCB9EA-CA8E-4606-A9EE-26B02A76B2C9}">
      <dgm:prSet/>
      <dgm:spPr/>
      <dgm:t>
        <a:bodyPr/>
        <a:lstStyle/>
        <a:p>
          <a:endParaRPr lang="en-US"/>
        </a:p>
      </dgm:t>
    </dgm:pt>
    <dgm:pt modelId="{2CC67831-8868-4FC8-91B1-93AE0243410A}">
      <dgm:prSet phldrT="[Text]" custT="1"/>
      <dgm:spPr/>
      <dgm:t>
        <a:bodyPr/>
        <a:lstStyle/>
        <a:p>
          <a:r>
            <a:rPr lang="en-US" sz="1200" b="1" dirty="0" smtClean="0">
              <a:latin typeface="Cambria" pitchFamily="18" charset="0"/>
            </a:rPr>
            <a:t>PI  works closely with Effort Coordinator (EFF CRD) to address any errors</a:t>
          </a:r>
          <a:endParaRPr lang="en-US" sz="1200" b="1" dirty="0">
            <a:latin typeface="Cambria" pitchFamily="18" charset="0"/>
          </a:endParaRPr>
        </a:p>
      </dgm:t>
    </dgm:pt>
    <dgm:pt modelId="{6E522CA7-96D5-42DA-BA72-209987D56D23}" type="sibTrans" cxnId="{2341CF1B-9E78-40DE-A3B9-9138770206DA}">
      <dgm:prSet/>
      <dgm:spPr/>
      <dgm:t>
        <a:bodyPr/>
        <a:lstStyle/>
        <a:p>
          <a:endParaRPr lang="en-US"/>
        </a:p>
      </dgm:t>
    </dgm:pt>
    <dgm:pt modelId="{EE99D0E3-2507-4621-AB4D-0229B2C47A25}" type="parTrans" cxnId="{2341CF1B-9E78-40DE-A3B9-9138770206DA}">
      <dgm:prSet/>
      <dgm:spPr/>
      <dgm:t>
        <a:bodyPr/>
        <a:lstStyle/>
        <a:p>
          <a:endParaRPr lang="en-US"/>
        </a:p>
      </dgm:t>
    </dgm:pt>
    <dgm:pt modelId="{C1474AA5-1DA8-49A3-96B3-41BF450B9556}" type="pres">
      <dgm:prSet presAssocID="{441661A7-C8E7-40B1-BBBB-520FEFDB333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629BB-3BDA-45F4-894A-CB47DACEC64B}" type="pres">
      <dgm:prSet presAssocID="{2CC67831-8868-4FC8-91B1-93AE024341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98F87-C219-49DB-9808-B01F47D60A15}" type="pres">
      <dgm:prSet presAssocID="{2CC67831-8868-4FC8-91B1-93AE0243410A}" presName="spNode" presStyleCnt="0"/>
      <dgm:spPr/>
    </dgm:pt>
    <dgm:pt modelId="{99DB31D7-3BA8-4E6F-8AC5-39F7FBE59C0C}" type="pres">
      <dgm:prSet presAssocID="{6E522CA7-96D5-42DA-BA72-209987D56D2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61A739FF-5209-4EA1-8C7A-038FC5009330}" type="pres">
      <dgm:prSet presAssocID="{10C6D683-E0C9-4E1E-B7CD-FADC8533AB6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18AC7-8652-44C2-BAD8-F65ED9B5C5F4}" type="pres">
      <dgm:prSet presAssocID="{10C6D683-E0C9-4E1E-B7CD-FADC8533AB60}" presName="spNode" presStyleCnt="0"/>
      <dgm:spPr/>
    </dgm:pt>
    <dgm:pt modelId="{5D8BF04B-AE1C-4687-9688-7EC4C98B087E}" type="pres">
      <dgm:prSet presAssocID="{33E2261B-A1F4-4FA6-BE7F-E28172EF621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E7C8DA9-FCD1-4D08-8BA9-81622AE7DECC}" type="pres">
      <dgm:prSet presAssocID="{8C29CA5A-C720-45A6-A3A7-CA725D8DDD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DC969-5564-4A3D-A42D-0F0961178925}" type="pres">
      <dgm:prSet presAssocID="{8C29CA5A-C720-45A6-A3A7-CA725D8DDDCF}" presName="spNode" presStyleCnt="0"/>
      <dgm:spPr/>
    </dgm:pt>
    <dgm:pt modelId="{DC105F1F-7F6F-48FF-BF0F-8619A0BD04DB}" type="pres">
      <dgm:prSet presAssocID="{A6D49D9B-00AF-4838-8411-E3BBD7EE09F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CB2541C-3D64-4F41-8FD4-9636A95E0DD4}" type="pres">
      <dgm:prSet presAssocID="{67EB4DA5-FF42-44C0-946A-261B1C4861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ACCA9-F729-43EA-8B66-B93796982FDD}" type="pres">
      <dgm:prSet presAssocID="{67EB4DA5-FF42-44C0-946A-261B1C486170}" presName="spNode" presStyleCnt="0"/>
      <dgm:spPr/>
    </dgm:pt>
    <dgm:pt modelId="{8119AAA7-0BD2-4F4F-9907-D25465B243A4}" type="pres">
      <dgm:prSet presAssocID="{0E909C58-9367-4268-A1BC-07D3097141F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235A3887-42C2-4C4D-9DE9-30E7AA930C06}" type="pres">
      <dgm:prSet presAssocID="{42351C6A-7944-4B1E-9CAA-B53A810A62AF}" presName="node" presStyleLbl="node1" presStyleIdx="4" presStyleCnt="5" custRadScaleRad="100076" custRadScaleInc="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7DACA-D962-4D99-AE8D-66BBCAB371B6}" type="pres">
      <dgm:prSet presAssocID="{42351C6A-7944-4B1E-9CAA-B53A810A62AF}" presName="spNode" presStyleCnt="0"/>
      <dgm:spPr/>
    </dgm:pt>
    <dgm:pt modelId="{D32FBDD8-4640-4D32-81D9-7FF63298804F}" type="pres">
      <dgm:prSet presAssocID="{799D8F60-A3D8-4358-8C4A-3D44A51C1FC0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30C0A9D-A28F-42E0-AB18-F33203607E89}" type="presOf" srcId="{42351C6A-7944-4B1E-9CAA-B53A810A62AF}" destId="{235A3887-42C2-4C4D-9DE9-30E7AA930C06}" srcOrd="0" destOrd="0" presId="urn:microsoft.com/office/officeart/2005/8/layout/cycle6"/>
    <dgm:cxn modelId="{27FCB9EA-CA8E-4606-A9EE-26B02A76B2C9}" srcId="{441661A7-C8E7-40B1-BBBB-520FEFDB3336}" destId="{10C6D683-E0C9-4E1E-B7CD-FADC8533AB60}" srcOrd="1" destOrd="0" parTransId="{E40882F3-8DF8-4BC9-ABD2-53ECE2C7BC59}" sibTransId="{33E2261B-A1F4-4FA6-BE7F-E28172EF621E}"/>
    <dgm:cxn modelId="{647D4330-0222-4858-8E57-1AAA4117F926}" type="presOf" srcId="{6E522CA7-96D5-42DA-BA72-209987D56D23}" destId="{99DB31D7-3BA8-4E6F-8AC5-39F7FBE59C0C}" srcOrd="0" destOrd="0" presId="urn:microsoft.com/office/officeart/2005/8/layout/cycle6"/>
    <dgm:cxn modelId="{9E977E8E-4649-4722-BE8B-7AB8BDD322F9}" srcId="{441661A7-C8E7-40B1-BBBB-520FEFDB3336}" destId="{67EB4DA5-FF42-44C0-946A-261B1C486170}" srcOrd="3" destOrd="0" parTransId="{C93FD1E2-3869-497E-A21A-0CAADE72E0BC}" sibTransId="{0E909C58-9367-4268-A1BC-07D3097141F5}"/>
    <dgm:cxn modelId="{8195AAB4-E8D9-4797-9A93-782CF685EC3A}" type="presOf" srcId="{67EB4DA5-FF42-44C0-946A-261B1C486170}" destId="{4CB2541C-3D64-4F41-8FD4-9636A95E0DD4}" srcOrd="0" destOrd="0" presId="urn:microsoft.com/office/officeart/2005/8/layout/cycle6"/>
    <dgm:cxn modelId="{98CE8162-368C-4088-80F4-BDC7AFF65BA2}" type="presOf" srcId="{799D8F60-A3D8-4358-8C4A-3D44A51C1FC0}" destId="{D32FBDD8-4640-4D32-81D9-7FF63298804F}" srcOrd="0" destOrd="0" presId="urn:microsoft.com/office/officeart/2005/8/layout/cycle6"/>
    <dgm:cxn modelId="{44667F15-78CC-45FA-9F96-CFD4C527664F}" srcId="{441661A7-C8E7-40B1-BBBB-520FEFDB3336}" destId="{42351C6A-7944-4B1E-9CAA-B53A810A62AF}" srcOrd="4" destOrd="0" parTransId="{586A4BFE-E739-4E21-B77C-3074B0F0608A}" sibTransId="{799D8F60-A3D8-4358-8C4A-3D44A51C1FC0}"/>
    <dgm:cxn modelId="{E5776A27-4B74-4107-B4B6-9661B812DFE2}" type="presOf" srcId="{8C29CA5A-C720-45A6-A3A7-CA725D8DDDCF}" destId="{5E7C8DA9-FCD1-4D08-8BA9-81622AE7DECC}" srcOrd="0" destOrd="0" presId="urn:microsoft.com/office/officeart/2005/8/layout/cycle6"/>
    <dgm:cxn modelId="{53FB8C87-EFD1-40B3-BBEC-CBB143476861}" type="presOf" srcId="{2CC67831-8868-4FC8-91B1-93AE0243410A}" destId="{7EC629BB-3BDA-45F4-894A-CB47DACEC64B}" srcOrd="0" destOrd="0" presId="urn:microsoft.com/office/officeart/2005/8/layout/cycle6"/>
    <dgm:cxn modelId="{2341CF1B-9E78-40DE-A3B9-9138770206DA}" srcId="{441661A7-C8E7-40B1-BBBB-520FEFDB3336}" destId="{2CC67831-8868-4FC8-91B1-93AE0243410A}" srcOrd="0" destOrd="0" parTransId="{EE99D0E3-2507-4621-AB4D-0229B2C47A25}" sibTransId="{6E522CA7-96D5-42DA-BA72-209987D56D23}"/>
    <dgm:cxn modelId="{99B90C6D-D56B-4C1D-B9FD-C994D6AEA88E}" type="presOf" srcId="{10C6D683-E0C9-4E1E-B7CD-FADC8533AB60}" destId="{61A739FF-5209-4EA1-8C7A-038FC5009330}" srcOrd="0" destOrd="0" presId="urn:microsoft.com/office/officeart/2005/8/layout/cycle6"/>
    <dgm:cxn modelId="{F0A712CC-9791-4021-ADC9-1B54733553A1}" type="presOf" srcId="{0E909C58-9367-4268-A1BC-07D3097141F5}" destId="{8119AAA7-0BD2-4F4F-9907-D25465B243A4}" srcOrd="0" destOrd="0" presId="urn:microsoft.com/office/officeart/2005/8/layout/cycle6"/>
    <dgm:cxn modelId="{180FFAED-F1C9-44F9-9C64-5D615960764B}" type="presOf" srcId="{33E2261B-A1F4-4FA6-BE7F-E28172EF621E}" destId="{5D8BF04B-AE1C-4687-9688-7EC4C98B087E}" srcOrd="0" destOrd="0" presId="urn:microsoft.com/office/officeart/2005/8/layout/cycle6"/>
    <dgm:cxn modelId="{A29DFF8D-AD29-4FC2-8E61-F2CC3C4FA15C}" srcId="{441661A7-C8E7-40B1-BBBB-520FEFDB3336}" destId="{8C29CA5A-C720-45A6-A3A7-CA725D8DDDCF}" srcOrd="2" destOrd="0" parTransId="{1CD14EF0-D228-4E0D-8874-08C14F840FBF}" sibTransId="{A6D49D9B-00AF-4838-8411-E3BBD7EE09F2}"/>
    <dgm:cxn modelId="{099DAD81-35EF-4AD8-ADBA-8B9223EE0C79}" type="presOf" srcId="{A6D49D9B-00AF-4838-8411-E3BBD7EE09F2}" destId="{DC105F1F-7F6F-48FF-BF0F-8619A0BD04DB}" srcOrd="0" destOrd="0" presId="urn:microsoft.com/office/officeart/2005/8/layout/cycle6"/>
    <dgm:cxn modelId="{462CF003-E930-4C8C-A30E-4E755A46B787}" type="presOf" srcId="{441661A7-C8E7-40B1-BBBB-520FEFDB3336}" destId="{C1474AA5-1DA8-49A3-96B3-41BF450B9556}" srcOrd="0" destOrd="0" presId="urn:microsoft.com/office/officeart/2005/8/layout/cycle6"/>
    <dgm:cxn modelId="{47E32F72-7C04-489C-8620-92645812A59D}" type="presParOf" srcId="{C1474AA5-1DA8-49A3-96B3-41BF450B9556}" destId="{7EC629BB-3BDA-45F4-894A-CB47DACEC64B}" srcOrd="0" destOrd="0" presId="urn:microsoft.com/office/officeart/2005/8/layout/cycle6"/>
    <dgm:cxn modelId="{F9B8127C-4A33-4132-A2BE-B292C0679893}" type="presParOf" srcId="{C1474AA5-1DA8-49A3-96B3-41BF450B9556}" destId="{07798F87-C219-49DB-9808-B01F47D60A15}" srcOrd="1" destOrd="0" presId="urn:microsoft.com/office/officeart/2005/8/layout/cycle6"/>
    <dgm:cxn modelId="{14C28655-C980-4005-A4C2-62AF36A8BF58}" type="presParOf" srcId="{C1474AA5-1DA8-49A3-96B3-41BF450B9556}" destId="{99DB31D7-3BA8-4E6F-8AC5-39F7FBE59C0C}" srcOrd="2" destOrd="0" presId="urn:microsoft.com/office/officeart/2005/8/layout/cycle6"/>
    <dgm:cxn modelId="{6E90D3A8-DFC0-43C7-9384-B12261F4BB80}" type="presParOf" srcId="{C1474AA5-1DA8-49A3-96B3-41BF450B9556}" destId="{61A739FF-5209-4EA1-8C7A-038FC5009330}" srcOrd="3" destOrd="0" presId="urn:microsoft.com/office/officeart/2005/8/layout/cycle6"/>
    <dgm:cxn modelId="{88E05E7E-63BD-454D-A314-A9F45BA99E94}" type="presParOf" srcId="{C1474AA5-1DA8-49A3-96B3-41BF450B9556}" destId="{AC218AC7-8652-44C2-BAD8-F65ED9B5C5F4}" srcOrd="4" destOrd="0" presId="urn:microsoft.com/office/officeart/2005/8/layout/cycle6"/>
    <dgm:cxn modelId="{EE64508B-9832-4FC1-B00C-CE3C7134C0AC}" type="presParOf" srcId="{C1474AA5-1DA8-49A3-96B3-41BF450B9556}" destId="{5D8BF04B-AE1C-4687-9688-7EC4C98B087E}" srcOrd="5" destOrd="0" presId="urn:microsoft.com/office/officeart/2005/8/layout/cycle6"/>
    <dgm:cxn modelId="{2C93B95C-0BE6-42EE-B9AC-5C00F4885691}" type="presParOf" srcId="{C1474AA5-1DA8-49A3-96B3-41BF450B9556}" destId="{5E7C8DA9-FCD1-4D08-8BA9-81622AE7DECC}" srcOrd="6" destOrd="0" presId="urn:microsoft.com/office/officeart/2005/8/layout/cycle6"/>
    <dgm:cxn modelId="{A0303152-B662-4321-84AF-12737EE9A3B5}" type="presParOf" srcId="{C1474AA5-1DA8-49A3-96B3-41BF450B9556}" destId="{771DC969-5564-4A3D-A42D-0F0961178925}" srcOrd="7" destOrd="0" presId="urn:microsoft.com/office/officeart/2005/8/layout/cycle6"/>
    <dgm:cxn modelId="{3B0B3F2C-C81C-4F0B-83C1-1C96E40D6FF1}" type="presParOf" srcId="{C1474AA5-1DA8-49A3-96B3-41BF450B9556}" destId="{DC105F1F-7F6F-48FF-BF0F-8619A0BD04DB}" srcOrd="8" destOrd="0" presId="urn:microsoft.com/office/officeart/2005/8/layout/cycle6"/>
    <dgm:cxn modelId="{75013DCF-AA1D-41D2-A585-E45CC00684C1}" type="presParOf" srcId="{C1474AA5-1DA8-49A3-96B3-41BF450B9556}" destId="{4CB2541C-3D64-4F41-8FD4-9636A95E0DD4}" srcOrd="9" destOrd="0" presId="urn:microsoft.com/office/officeart/2005/8/layout/cycle6"/>
    <dgm:cxn modelId="{FD97C091-925C-41BC-9A04-90BED50ADAD8}" type="presParOf" srcId="{C1474AA5-1DA8-49A3-96B3-41BF450B9556}" destId="{C86ACCA9-F729-43EA-8B66-B93796982FDD}" srcOrd="10" destOrd="0" presId="urn:microsoft.com/office/officeart/2005/8/layout/cycle6"/>
    <dgm:cxn modelId="{E4199C5E-BD80-4871-B666-7EFCFEEABB39}" type="presParOf" srcId="{C1474AA5-1DA8-49A3-96B3-41BF450B9556}" destId="{8119AAA7-0BD2-4F4F-9907-D25465B243A4}" srcOrd="11" destOrd="0" presId="urn:microsoft.com/office/officeart/2005/8/layout/cycle6"/>
    <dgm:cxn modelId="{B8D66DEB-7099-4AD0-A8B7-F8162806A197}" type="presParOf" srcId="{C1474AA5-1DA8-49A3-96B3-41BF450B9556}" destId="{235A3887-42C2-4C4D-9DE9-30E7AA930C06}" srcOrd="12" destOrd="0" presId="urn:microsoft.com/office/officeart/2005/8/layout/cycle6"/>
    <dgm:cxn modelId="{D04CFD1D-BD40-4CDB-B0C3-42D0F93C4823}" type="presParOf" srcId="{C1474AA5-1DA8-49A3-96B3-41BF450B9556}" destId="{CA57DACA-D962-4D99-AE8D-66BBCAB371B6}" srcOrd="13" destOrd="0" presId="urn:microsoft.com/office/officeart/2005/8/layout/cycle6"/>
    <dgm:cxn modelId="{CEE64B4A-CAF2-4C7C-B91F-546F2D7D0786}" type="presParOf" srcId="{C1474AA5-1DA8-49A3-96B3-41BF450B9556}" destId="{D32FBDD8-4640-4D32-81D9-7FF63298804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61AE7-0040-4CFC-9726-AE4C4752A6D3}">
      <dsp:nvSpPr>
        <dsp:cNvPr id="0" name=""/>
        <dsp:cNvSpPr/>
      </dsp:nvSpPr>
      <dsp:spPr>
        <a:xfrm>
          <a:off x="388619" y="0"/>
          <a:ext cx="4404360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337F4-A1FB-4ABD-A02A-6ABE86C53281}">
      <dsp:nvSpPr>
        <dsp:cNvPr id="0" name=""/>
        <dsp:cNvSpPr/>
      </dsp:nvSpPr>
      <dsp:spPr>
        <a:xfrm>
          <a:off x="5566" y="822960"/>
          <a:ext cx="1667827" cy="10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Assignment Report (FAR)</a:t>
          </a:r>
          <a:endParaRPr lang="en-US" sz="2000" kern="1200" dirty="0"/>
        </a:p>
      </dsp:txBody>
      <dsp:txXfrm>
        <a:off x="59131" y="876525"/>
        <a:ext cx="1560697" cy="990150"/>
      </dsp:txXfrm>
    </dsp:sp>
    <dsp:sp modelId="{522D103D-7641-448D-9F14-89054EEF9D19}">
      <dsp:nvSpPr>
        <dsp:cNvPr id="0" name=""/>
        <dsp:cNvSpPr/>
      </dsp:nvSpPr>
      <dsp:spPr>
        <a:xfrm>
          <a:off x="1756886" y="822960"/>
          <a:ext cx="1667827" cy="10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Commitment Module</a:t>
          </a:r>
          <a:endParaRPr lang="en-US" sz="2000" kern="1200" dirty="0"/>
        </a:p>
      </dsp:txBody>
      <dsp:txXfrm>
        <a:off x="1810451" y="876525"/>
        <a:ext cx="1560697" cy="990150"/>
      </dsp:txXfrm>
    </dsp:sp>
    <dsp:sp modelId="{42629939-27C3-4187-B6AD-F3D3E05DB5D4}">
      <dsp:nvSpPr>
        <dsp:cNvPr id="0" name=""/>
        <dsp:cNvSpPr/>
      </dsp:nvSpPr>
      <dsp:spPr>
        <a:xfrm>
          <a:off x="3508206" y="822960"/>
          <a:ext cx="1667827" cy="10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Effort Certification (ER)</a:t>
          </a:r>
          <a:endParaRPr lang="en-US" sz="2000" kern="1200" dirty="0"/>
        </a:p>
      </dsp:txBody>
      <dsp:txXfrm>
        <a:off x="3561771" y="876525"/>
        <a:ext cx="1560697" cy="990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61AE7-0040-4CFC-9726-AE4C4752A6D3}">
      <dsp:nvSpPr>
        <dsp:cNvPr id="0" name=""/>
        <dsp:cNvSpPr/>
      </dsp:nvSpPr>
      <dsp:spPr>
        <a:xfrm>
          <a:off x="388619" y="0"/>
          <a:ext cx="4404360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337F4-A1FB-4ABD-A02A-6ABE86C53281}">
      <dsp:nvSpPr>
        <dsp:cNvPr id="0" name=""/>
        <dsp:cNvSpPr/>
      </dsp:nvSpPr>
      <dsp:spPr>
        <a:xfrm>
          <a:off x="5566" y="822960"/>
          <a:ext cx="1667827" cy="1097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Assignment Report (FAR)</a:t>
          </a:r>
          <a:endParaRPr lang="en-US" sz="2000" kern="1200" dirty="0"/>
        </a:p>
      </dsp:txBody>
      <dsp:txXfrm>
        <a:off x="59131" y="876525"/>
        <a:ext cx="1560697" cy="990150"/>
      </dsp:txXfrm>
    </dsp:sp>
    <dsp:sp modelId="{522D103D-7641-448D-9F14-89054EEF9D19}">
      <dsp:nvSpPr>
        <dsp:cNvPr id="0" name=""/>
        <dsp:cNvSpPr/>
      </dsp:nvSpPr>
      <dsp:spPr>
        <a:xfrm>
          <a:off x="1756886" y="822960"/>
          <a:ext cx="1667827" cy="10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Commitment Module</a:t>
          </a:r>
          <a:endParaRPr lang="en-US" sz="2000" kern="1200" dirty="0"/>
        </a:p>
      </dsp:txBody>
      <dsp:txXfrm>
        <a:off x="1810451" y="876525"/>
        <a:ext cx="1560697" cy="990150"/>
      </dsp:txXfrm>
    </dsp:sp>
    <dsp:sp modelId="{42629939-27C3-4187-B6AD-F3D3E05DB5D4}">
      <dsp:nvSpPr>
        <dsp:cNvPr id="0" name=""/>
        <dsp:cNvSpPr/>
      </dsp:nvSpPr>
      <dsp:spPr>
        <a:xfrm>
          <a:off x="3508206" y="822960"/>
          <a:ext cx="1667827" cy="10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Effort Certification (ER)</a:t>
          </a:r>
          <a:endParaRPr lang="en-US" sz="2000" kern="1200" dirty="0"/>
        </a:p>
      </dsp:txBody>
      <dsp:txXfrm>
        <a:off x="3561771" y="876525"/>
        <a:ext cx="1560697" cy="990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7158D-081B-4000-8495-8DA4BAFBC8EF}">
      <dsp:nvSpPr>
        <dsp:cNvPr id="0" name=""/>
        <dsp:cNvSpPr/>
      </dsp:nvSpPr>
      <dsp:spPr>
        <a:xfrm>
          <a:off x="3250852" y="1214"/>
          <a:ext cx="1727894" cy="112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Cambria" pitchFamily="18" charset="0"/>
            </a:rPr>
            <a:t>Unit Leader and PI  discuss planned effort</a:t>
          </a:r>
          <a:endParaRPr lang="en-US" sz="13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3305679" y="56041"/>
        <a:ext cx="1618240" cy="1013477"/>
      </dsp:txXfrm>
    </dsp:sp>
    <dsp:sp modelId="{7FF9E7BE-D404-4185-B111-CA7943D0C3B9}">
      <dsp:nvSpPr>
        <dsp:cNvPr id="0" name=""/>
        <dsp:cNvSpPr/>
      </dsp:nvSpPr>
      <dsp:spPr>
        <a:xfrm>
          <a:off x="1871570" y="562780"/>
          <a:ext cx="4486458" cy="4486458"/>
        </a:xfrm>
        <a:custGeom>
          <a:avLst/>
          <a:gdLst/>
          <a:ahLst/>
          <a:cxnLst/>
          <a:rect l="0" t="0" r="0" b="0"/>
          <a:pathLst>
            <a:path>
              <a:moveTo>
                <a:pt x="3119037" y="178032"/>
              </a:moveTo>
              <a:arcTo wR="2243229" hR="2243229" stAng="17578850" swAng="1960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D76D9D-4A08-4FC7-AAB1-B1FED20E0A8F}">
      <dsp:nvSpPr>
        <dsp:cNvPr id="0" name=""/>
        <dsp:cNvSpPr/>
      </dsp:nvSpPr>
      <dsp:spPr>
        <a:xfrm>
          <a:off x="5384290" y="1551247"/>
          <a:ext cx="1727894" cy="112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Cambria" pitchFamily="18" charset="0"/>
            </a:rPr>
            <a:t>Planned effort is input on FAR by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Cambria" pitchFamily="18" charset="0"/>
            </a:rPr>
            <a:t>FAR Initiator</a:t>
          </a:r>
          <a:endParaRPr lang="en-US" sz="13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5439117" y="1606074"/>
        <a:ext cx="1618240" cy="1013477"/>
      </dsp:txXfrm>
    </dsp:sp>
    <dsp:sp modelId="{C50937F2-E8C2-4108-AA4B-C9F8DB8EB83C}">
      <dsp:nvSpPr>
        <dsp:cNvPr id="0" name=""/>
        <dsp:cNvSpPr/>
      </dsp:nvSpPr>
      <dsp:spPr>
        <a:xfrm>
          <a:off x="1871570" y="562780"/>
          <a:ext cx="4486458" cy="4486458"/>
        </a:xfrm>
        <a:custGeom>
          <a:avLst/>
          <a:gdLst/>
          <a:ahLst/>
          <a:cxnLst/>
          <a:rect l="0" t="0" r="0" b="0"/>
          <a:pathLst>
            <a:path>
              <a:moveTo>
                <a:pt x="4483389" y="2125934"/>
              </a:moveTo>
              <a:arcTo wR="2243229" hR="2243229" stAng="21420164" swAng="21957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82A6C-554C-4200-85BA-1993C944DE19}">
      <dsp:nvSpPr>
        <dsp:cNvPr id="0" name=""/>
        <dsp:cNvSpPr/>
      </dsp:nvSpPr>
      <dsp:spPr>
        <a:xfrm>
          <a:off x="4569389" y="4059253"/>
          <a:ext cx="1727894" cy="112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Cambria" pitchFamily="18" charset="0"/>
            </a:rPr>
            <a:t>FAR Initiator works with Unit Leader &amp; PI to address any FAR errors </a:t>
          </a:r>
          <a:endParaRPr lang="en-US" sz="13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4624216" y="4114080"/>
        <a:ext cx="1618240" cy="1013477"/>
      </dsp:txXfrm>
    </dsp:sp>
    <dsp:sp modelId="{003342B4-CC81-40DB-A724-239793B12A0C}">
      <dsp:nvSpPr>
        <dsp:cNvPr id="0" name=""/>
        <dsp:cNvSpPr/>
      </dsp:nvSpPr>
      <dsp:spPr>
        <a:xfrm>
          <a:off x="1871570" y="562780"/>
          <a:ext cx="4486458" cy="4486458"/>
        </a:xfrm>
        <a:custGeom>
          <a:avLst/>
          <a:gdLst/>
          <a:ahLst/>
          <a:cxnLst/>
          <a:rect l="0" t="0" r="0" b="0"/>
          <a:pathLst>
            <a:path>
              <a:moveTo>
                <a:pt x="2688911" y="4441738"/>
              </a:moveTo>
              <a:arcTo wR="2243229" hR="2243229" stAng="4712416" swAng="13751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FBBCD-7DE4-48A8-B47A-EC36D41A54D9}">
      <dsp:nvSpPr>
        <dsp:cNvPr id="0" name=""/>
        <dsp:cNvSpPr/>
      </dsp:nvSpPr>
      <dsp:spPr>
        <a:xfrm>
          <a:off x="1932315" y="4059253"/>
          <a:ext cx="1727894" cy="112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  <a:latin typeface="Cambria" pitchFamily="18" charset="0"/>
            </a:rPr>
            <a:t>FAR Initiator submits to Unit Leader for final approval</a:t>
          </a:r>
          <a:endParaRPr lang="en-US" sz="13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987142" y="4114080"/>
        <a:ext cx="1618240" cy="1013477"/>
      </dsp:txXfrm>
    </dsp:sp>
    <dsp:sp modelId="{B5FFDAB8-B9C5-4D63-9A9D-4565EE146977}">
      <dsp:nvSpPr>
        <dsp:cNvPr id="0" name=""/>
        <dsp:cNvSpPr/>
      </dsp:nvSpPr>
      <dsp:spPr>
        <a:xfrm>
          <a:off x="1871570" y="562780"/>
          <a:ext cx="4486458" cy="4486458"/>
        </a:xfrm>
        <a:custGeom>
          <a:avLst/>
          <a:gdLst/>
          <a:ahLst/>
          <a:cxnLst/>
          <a:rect l="0" t="0" r="0" b="0"/>
          <a:pathLst>
            <a:path>
              <a:moveTo>
                <a:pt x="374747" y="3484540"/>
              </a:moveTo>
              <a:arcTo wR="2243229" hR="2243229" stAng="8784134" swAng="21957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02D47-0D75-4FBA-8CF8-F6EB2E0EE849}">
      <dsp:nvSpPr>
        <dsp:cNvPr id="0" name=""/>
        <dsp:cNvSpPr/>
      </dsp:nvSpPr>
      <dsp:spPr>
        <a:xfrm>
          <a:off x="1117415" y="1551247"/>
          <a:ext cx="1727894" cy="11231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Cambria" pitchFamily="18" charset="0"/>
            </a:rPr>
            <a:t>Faculty will receive electronic notification to acknowledge FAR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Cambria" pitchFamily="18" charset="0"/>
            </a:rPr>
            <a:t>When acknowledged YOU’RE DONE!</a:t>
          </a:r>
          <a:endParaRPr lang="en-US" sz="1200" b="1" kern="1200" dirty="0">
            <a:solidFill>
              <a:schemeClr val="bg1"/>
            </a:solidFill>
            <a:latin typeface="Cambria" pitchFamily="18" charset="0"/>
          </a:endParaRPr>
        </a:p>
      </dsp:txBody>
      <dsp:txXfrm>
        <a:off x="1172242" y="1606074"/>
        <a:ext cx="1618240" cy="1013477"/>
      </dsp:txXfrm>
    </dsp:sp>
    <dsp:sp modelId="{8EDD2550-9D4A-467F-83AB-E97344A960DC}">
      <dsp:nvSpPr>
        <dsp:cNvPr id="0" name=""/>
        <dsp:cNvSpPr/>
      </dsp:nvSpPr>
      <dsp:spPr>
        <a:xfrm>
          <a:off x="1871570" y="562780"/>
          <a:ext cx="4486458" cy="4486458"/>
        </a:xfrm>
        <a:custGeom>
          <a:avLst/>
          <a:gdLst/>
          <a:ahLst/>
          <a:cxnLst/>
          <a:rect l="0" t="0" r="0" b="0"/>
          <a:pathLst>
            <a:path>
              <a:moveTo>
                <a:pt x="390982" y="977821"/>
              </a:moveTo>
              <a:arcTo wR="2243229" hR="2243229" stAng="12860394" swAng="19607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61AE7-0040-4CFC-9726-AE4C4752A6D3}">
      <dsp:nvSpPr>
        <dsp:cNvPr id="0" name=""/>
        <dsp:cNvSpPr/>
      </dsp:nvSpPr>
      <dsp:spPr>
        <a:xfrm>
          <a:off x="388619" y="0"/>
          <a:ext cx="4404360" cy="2743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337F4-A1FB-4ABD-A02A-6ABE86C53281}">
      <dsp:nvSpPr>
        <dsp:cNvPr id="0" name=""/>
        <dsp:cNvSpPr/>
      </dsp:nvSpPr>
      <dsp:spPr>
        <a:xfrm>
          <a:off x="175587" y="822960"/>
          <a:ext cx="1554480" cy="109728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Faculty Assignment Report (FAR)</a:t>
          </a:r>
          <a:endParaRPr lang="en-US" sz="1800" kern="1200" dirty="0"/>
        </a:p>
      </dsp:txBody>
      <dsp:txXfrm>
        <a:off x="229152" y="876525"/>
        <a:ext cx="1447350" cy="990150"/>
      </dsp:txXfrm>
    </dsp:sp>
    <dsp:sp modelId="{522D103D-7641-448D-9F14-89054EEF9D19}">
      <dsp:nvSpPr>
        <dsp:cNvPr id="0" name=""/>
        <dsp:cNvSpPr/>
      </dsp:nvSpPr>
      <dsp:spPr>
        <a:xfrm>
          <a:off x="1813560" y="822960"/>
          <a:ext cx="1554480" cy="1097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Commitment Module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(CM)</a:t>
          </a:r>
          <a:endParaRPr lang="en-US" sz="1800" kern="1200" dirty="0"/>
        </a:p>
      </dsp:txBody>
      <dsp:txXfrm>
        <a:off x="1867125" y="876525"/>
        <a:ext cx="1447350" cy="990150"/>
      </dsp:txXfrm>
    </dsp:sp>
    <dsp:sp modelId="{42629939-27C3-4187-B6AD-F3D3E05DB5D4}">
      <dsp:nvSpPr>
        <dsp:cNvPr id="0" name=""/>
        <dsp:cNvSpPr/>
      </dsp:nvSpPr>
      <dsp:spPr>
        <a:xfrm>
          <a:off x="3451532" y="822960"/>
          <a:ext cx="1554480" cy="1097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Effort Certification (ER)</a:t>
          </a:r>
          <a:endParaRPr lang="en-US" sz="1800" kern="1200" dirty="0"/>
        </a:p>
      </dsp:txBody>
      <dsp:txXfrm>
        <a:off x="3505097" y="876525"/>
        <a:ext cx="1447350" cy="990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F296B-8172-43B5-9B74-2299C453C1EC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32BEA-EA89-497B-96D7-E6689711BB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5A33-ADD3-42C2-9299-F6A2D126DC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6807-6DB9-4359-8118-404D85F4685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6807-6DB9-4359-8118-404D85F4685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5A33-ADD3-42C2-9299-F6A2D126DC0D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Currently,</a:t>
            </a:r>
            <a:r>
              <a:rPr lang="en-US" b="1" baseline="0" dirty="0" smtClean="0"/>
              <a:t> UF has several agencies on campus working with Cost Analysis, specifically reviewing effort reporting.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32BEA-EA89-497B-96D7-E6689711BB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0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5A33-ADD3-42C2-9299-F6A2D126DC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32BEA-EA89-497B-96D7-E6689711BB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5A33-ADD3-42C2-9299-F6A2D126DC0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C5A33-ADD3-42C2-9299-F6A2D126DC0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36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6807-6DB9-4359-8118-404D85F4685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6807-6DB9-4359-8118-404D85F4685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6807-6DB9-4359-8118-404D85F4685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7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7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2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9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3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1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9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EC9A1-E849-4570-B525-2D81F2A9800F}" type="datetimeFigureOut">
              <a:rPr lang="en-US" smtClean="0"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E9983-7A56-4920-9F69-756EC6F8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9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mailto:dkb@ufl.edu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dkb@ufl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amire@ufl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itehouse.gov/omb/circulars_a021_2004" TargetMode="External"/><Relationship Id="rId2" Type="http://schemas.openxmlformats.org/officeDocument/2006/relationships/hyperlink" Target="http://www.fa.ufl.edu/costanalysis/charging-costs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057399"/>
          </a:xfrm>
        </p:spPr>
        <p:txBody>
          <a:bodyPr>
            <a:normAutofit/>
          </a:bodyPr>
          <a:lstStyle/>
          <a:p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Reporting System</a:t>
            </a:r>
            <a:endParaRPr lang="en-US" sz="40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67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Donna Dyer, College Effort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Coordinator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Office of Budget and Finance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352-273-3592 /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3"/>
              </a:rPr>
              <a:t>dkb@ufl.edu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0843850"/>
              </p:ext>
            </p:extLst>
          </p:nvPr>
        </p:nvGraphicFramePr>
        <p:xfrm>
          <a:off x="1981200" y="2133600"/>
          <a:ext cx="5181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90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696200" cy="25146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Designed to capture formal cost-share or direct-charge commitments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Driven by project team members: PI, Co-PI, and key personnel named by name or position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u="sng" dirty="0" smtClean="0">
                <a:solidFill>
                  <a:schemeClr val="tx2"/>
                </a:solidFill>
                <a:latin typeface="Cambria" pitchFamily="18" charset="0"/>
              </a:rPr>
              <a:t>Any</a:t>
            </a: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 personnel to meet cost share must be loaded in the CM to capture the cost share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All commitments load automatically on the FAR and ER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Commitment Collection Form (CCF) used to enter cost-share or direct-charge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chemeClr val="tx2"/>
                </a:solidFill>
                <a:latin typeface="Cambria" pitchFamily="18" charset="0"/>
              </a:rPr>
              <a:t>Typically, unit grants manager completes the CCF</a:t>
            </a:r>
            <a:endParaRPr lang="en-US" sz="3300" i="1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1655113"/>
              </p:ext>
            </p:extLst>
          </p:nvPr>
        </p:nvGraphicFramePr>
        <p:xfrm>
          <a:off x="2057400" y="762000"/>
          <a:ext cx="5181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8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458200" cy="5943600"/>
          </a:xfrm>
        </p:spPr>
      </p:pic>
    </p:spTree>
    <p:extLst>
      <p:ext uri="{BB962C8B-B14F-4D97-AF65-F5344CB8AC3E}">
        <p14:creationId xmlns:p14="http://schemas.microsoft.com/office/powerpoint/2010/main" val="31481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682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5104660" y="4800600"/>
            <a:ext cx="3353540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FAR Initiator can adjust individual terms; overall changes must be entered by C&amp;G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001000" y="4114800"/>
            <a:ext cx="381000" cy="381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5104660" y="4953000"/>
            <a:ext cx="3353540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FAR Initiator can adjust individual terms; overall changes must be entered by C&amp;G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8001000" y="4114800"/>
            <a:ext cx="381000" cy="381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6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4" y="304800"/>
            <a:ext cx="8351266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Alternate Process 4"/>
          <p:cNvSpPr/>
          <p:nvPr/>
        </p:nvSpPr>
        <p:spPr>
          <a:xfrm>
            <a:off x="5104660" y="5257800"/>
            <a:ext cx="3353540" cy="4572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FAR Initiator can adjust individual terms; overall changes must be entered by C&amp;G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8001000" y="4114800"/>
            <a:ext cx="381000" cy="381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8001000" y="4648200"/>
            <a:ext cx="381000" cy="381000"/>
          </a:xfrm>
          <a:prstGeom prst="flowChartConnector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Questions on the</a:t>
            </a:r>
            <a:b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</a:b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Commitment Module?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14800"/>
            <a:ext cx="7620000" cy="1752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Final step in Effort Reporting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Effort report is the auditable record to agency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8457762"/>
              </p:ext>
            </p:extLst>
          </p:nvPr>
        </p:nvGraphicFramePr>
        <p:xfrm>
          <a:off x="1981200" y="914400"/>
          <a:ext cx="5181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1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Roles: Staff vs. Faculty</a:t>
            </a:r>
            <a:b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</a:b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Report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Staff Role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9800"/>
            <a:ext cx="4040188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</a:rPr>
              <a:t>Effort Coordinator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Security Role (UF_ET_EFFORT_COORDINATOR)</a:t>
            </a:r>
          </a:p>
          <a:p>
            <a:pPr lvl="1">
              <a:buFont typeface="Wingdings" pitchFamily="2" charset="2"/>
              <a:buChar char="Ø"/>
            </a:pPr>
            <a:endParaRPr lang="en-US" sz="12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</a:rPr>
              <a:t>Prepare (spread) effort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Effort will transfer FAR to ER</a:t>
            </a:r>
          </a:p>
          <a:p>
            <a:pPr lvl="1">
              <a:buFont typeface="Wingdings" pitchFamily="2" charset="2"/>
              <a:buChar char="Ø"/>
            </a:pPr>
            <a:endParaRPr lang="en-US" sz="16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</a:rPr>
              <a:t>ER submitted for certification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Faculty = </a:t>
            </a:r>
            <a:r>
              <a:rPr lang="en-US" sz="1600" b="1" dirty="0" err="1" smtClean="0">
                <a:solidFill>
                  <a:schemeClr val="tx2"/>
                </a:solidFill>
                <a:latin typeface="Cambria" pitchFamily="18" charset="0"/>
              </a:rPr>
              <a:t>Cert_Employee</a:t>
            </a: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 path</a:t>
            </a:r>
            <a:endParaRPr lang="en-US" sz="1600" b="1" dirty="0">
              <a:solidFill>
                <a:schemeClr val="tx2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Employees =</a:t>
            </a:r>
            <a:r>
              <a:rPr lang="en-US" sz="1600" b="1" dirty="0" err="1" smtClean="0">
                <a:solidFill>
                  <a:schemeClr val="tx2"/>
                </a:solidFill>
                <a:latin typeface="Cambria" pitchFamily="18" charset="0"/>
              </a:rPr>
              <a:t>Cert_PI</a:t>
            </a:r>
            <a:r>
              <a:rPr lang="en-US" sz="1600" b="1" dirty="0" smtClean="0">
                <a:solidFill>
                  <a:schemeClr val="tx2"/>
                </a:solidFill>
                <a:latin typeface="Cambria" pitchFamily="18" charset="0"/>
              </a:rPr>
              <a:t> path</a:t>
            </a:r>
          </a:p>
          <a:p>
            <a:pPr lvl="2">
              <a:buFont typeface="Wingdings" pitchFamily="2" charset="2"/>
              <a:buChar char="v"/>
            </a:pP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Approved by grant PI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Faculty Role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44712"/>
            <a:ext cx="4041775" cy="3951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2"/>
                </a:solidFill>
                <a:latin typeface="Cambria" pitchFamily="18" charset="0"/>
              </a:rPr>
              <a:t>Faculty PI reviews, amends, or approves</a:t>
            </a:r>
            <a:endParaRPr lang="en-US" sz="1600" b="1" dirty="0">
              <a:solidFill>
                <a:schemeClr val="tx2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  <a:latin typeface="Cambria" pitchFamily="18" charset="0"/>
              </a:rPr>
              <a:t>Email </a:t>
            </a: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notification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No security role for PI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PI has the ability to amend % effort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  <a:latin typeface="Cambria" pitchFamily="18" charset="0"/>
              </a:rPr>
              <a:t>Unless changes entered by PI require </a:t>
            </a: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action or exceed tolerance levels, </a:t>
            </a:r>
            <a:r>
              <a:rPr lang="en-US" sz="1400" b="1" dirty="0">
                <a:solidFill>
                  <a:schemeClr val="tx2"/>
                </a:solidFill>
                <a:latin typeface="Cambria" pitchFamily="18" charset="0"/>
              </a:rPr>
              <a:t>ER </a:t>
            </a: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advances to Cost Analysis and closes overnight.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lang="en-US" sz="1400" b="1" dirty="0">
                <a:solidFill>
                  <a:schemeClr val="tx2"/>
                </a:solidFill>
                <a:latin typeface="Cambria" pitchFamily="18" charset="0"/>
              </a:rPr>
              <a:t>NOTE: Unit Leader does not have review/approval role in the certification process</a:t>
            </a: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b="1" dirty="0" err="1" smtClean="0">
                <a:solidFill>
                  <a:schemeClr val="tx2"/>
                </a:solidFill>
                <a:latin typeface="Cambria" pitchFamily="18" charset="0"/>
              </a:rPr>
              <a:t>Cert_Employee</a:t>
            </a:r>
            <a:r>
              <a:rPr lang="en-US" sz="1400" b="1" dirty="0" smtClean="0">
                <a:solidFill>
                  <a:schemeClr val="tx2"/>
                </a:solidFill>
                <a:latin typeface="Cambria" pitchFamily="18" charset="0"/>
              </a:rPr>
              <a:t> path will have a conflict of interest statement to be answered.</a:t>
            </a:r>
            <a:endParaRPr lang="en-US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838200"/>
            <a:ext cx="3548849" cy="990600"/>
          </a:xfrm>
        </p:spPr>
        <p:txBody>
          <a:bodyPr>
            <a:noAutofit/>
          </a:bodyPr>
          <a:lstStyle/>
          <a:p>
            <a:pPr algn="ctr"/>
            <a:r>
              <a:rPr lang="en-US" sz="3200" cap="all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</a:t>
            </a:r>
            <a:r>
              <a:rPr lang="en-US" sz="320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Report Before Spread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536"/>
            <a:ext cx="529936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19600" y="1295400"/>
            <a:ext cx="4572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6190129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87" y="990600"/>
            <a:ext cx="3548849" cy="990600"/>
          </a:xfrm>
        </p:spPr>
        <p:txBody>
          <a:bodyPr>
            <a:noAutofit/>
          </a:bodyPr>
          <a:lstStyle/>
          <a:p>
            <a:pPr algn="ctr"/>
            <a:r>
              <a:rPr lang="en-US" sz="3200" cap="all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</a:t>
            </a:r>
            <a:r>
              <a:rPr lang="en-US" sz="320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Report</a:t>
            </a:r>
          </a:p>
          <a:p>
            <a:pPr algn="ctr"/>
            <a:r>
              <a:rPr lang="en-US" sz="320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A21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4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228600"/>
            <a:ext cx="7772400" cy="2057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Presentation overview</a:t>
            </a:r>
            <a:endParaRPr lang="en-US" sz="40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Effort Reporting</a:t>
            </a:r>
            <a:endParaRPr lang="en-US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Why is it important?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pitchFamily="18" charset="0"/>
              </a:rPr>
              <a:t>How does it impact you?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The New Effort Reporting System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Roles: Staff vs. Faculty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Faculty Assignment Reports (</a:t>
            </a:r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FAR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Effort Commitments (</a:t>
            </a:r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CM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Effort Certifications (</a:t>
            </a:r>
            <a:r>
              <a:rPr lang="en-US" sz="2400" b="1" dirty="0" smtClean="0">
                <a:solidFill>
                  <a:schemeClr val="tx2"/>
                </a:solidFill>
                <a:latin typeface="Cambria" pitchFamily="18" charset="0"/>
              </a:rPr>
              <a:t>ER</a:t>
            </a:r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latin typeface="Cambria" pitchFamily="18" charset="0"/>
              </a:rPr>
              <a:t>Tips to maximize accuracy and minimize corrections</a:t>
            </a:r>
          </a:p>
          <a:p>
            <a:pPr lvl="1"/>
            <a:endParaRPr lang="en-US" dirty="0" smtClean="0"/>
          </a:p>
          <a:p>
            <a:pPr marL="457200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990600"/>
            <a:ext cx="3352800" cy="1219200"/>
          </a:xfrm>
        </p:spPr>
        <p:txBody>
          <a:bodyPr>
            <a:noAutofit/>
          </a:bodyPr>
          <a:lstStyle/>
          <a:p>
            <a:pPr algn="ctr"/>
            <a:r>
              <a:rPr lang="en-US" sz="3200" cap="all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</a:t>
            </a:r>
            <a:r>
              <a:rPr lang="en-US" sz="3200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Report AFTER Spread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758" y="813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Lifecycle of EFFORT CERT</a:t>
            </a:r>
            <a:endParaRPr lang="en-US" sz="48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039050"/>
              </p:ext>
            </p:extLst>
          </p:nvPr>
        </p:nvGraphicFramePr>
        <p:xfrm>
          <a:off x="533400" y="12954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61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Questions on the</a:t>
            </a:r>
            <a:b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</a:b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Report?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Let’s take a look at</a:t>
            </a:r>
            <a:b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</a:b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Effort Certification emails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304800"/>
            <a:ext cx="741997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7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8" y="304800"/>
            <a:ext cx="75057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6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620000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 Arrow 3"/>
          <p:cNvSpPr/>
          <p:nvPr/>
        </p:nvSpPr>
        <p:spPr>
          <a:xfrm>
            <a:off x="762000" y="6248400"/>
            <a:ext cx="3810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05600" y="1981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ER PERIOD</a:t>
            </a:r>
          </a:p>
          <a:p>
            <a:r>
              <a:rPr lang="en-US" dirty="0" smtClean="0"/>
              <a:t>Fall = 1</a:t>
            </a:r>
          </a:p>
          <a:p>
            <a:r>
              <a:rPr lang="en-US" dirty="0" smtClean="0"/>
              <a:t>Spring = 2</a:t>
            </a:r>
          </a:p>
          <a:p>
            <a:r>
              <a:rPr lang="en-US" dirty="0" smtClean="0"/>
              <a:t>Summer = 3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15000" y="2819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/ PI Certification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50123"/>
            <a:ext cx="8143875" cy="570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85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91" y="1362075"/>
            <a:ext cx="7642819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Faculty / PI Certification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4248" y="2299648"/>
            <a:ext cx="1967552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35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44" y="1409700"/>
            <a:ext cx="88963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Faculty / PI Certification</a:t>
            </a:r>
          </a:p>
        </p:txBody>
      </p:sp>
      <p:sp>
        <p:nvSpPr>
          <p:cNvPr id="2" name="Left Arrow Callout 1"/>
          <p:cNvSpPr/>
          <p:nvPr/>
        </p:nvSpPr>
        <p:spPr>
          <a:xfrm>
            <a:off x="2497584" y="2286000"/>
            <a:ext cx="2836416" cy="1143000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You have a choice, to either certify the record, or deny back to me for adjustments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724205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r>
              <a:rPr lang="en-US" sz="40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Why is Effort Reporting important?</a:t>
            </a:r>
            <a:endParaRPr lang="en-US" sz="40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A Gainesville Sun headline reported,</a:t>
            </a:r>
          </a:p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“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UF will repay $192,000 over mishandled grants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Published: Gainesville Sun</a:t>
            </a:r>
          </a:p>
          <a:p>
            <a:pPr marL="0" indent="0" algn="ctr">
              <a:buNone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Tuesday, September 20, 2011</a:t>
            </a:r>
          </a:p>
          <a:p>
            <a:pPr marL="0" indent="0" algn="ctr">
              <a:buNone/>
            </a:pPr>
            <a:r>
              <a:rPr lang="en-US" sz="11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Nathan Crabbe, Staff writer</a:t>
            </a:r>
          </a:p>
          <a:p>
            <a:pPr marL="0" indent="0" algn="ctr">
              <a:buNone/>
            </a:pPr>
            <a:endParaRPr lang="en-US" sz="3300" b="1" dirty="0" smtClean="0">
              <a:latin typeface="Cambria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mbria" pitchFamily="18" charset="0"/>
              </a:rPr>
              <a:t>This article cited, in addition to other practices, misappropriation of effort; repercussions were fines, loss of grant dollars, and employment termination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8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Faculty / PI Certification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71" y="1400175"/>
            <a:ext cx="87820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5334000" y="35052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" y="24384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56388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2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Faculty / PI Certification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23" y="1371600"/>
            <a:ext cx="7882177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5040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Faculty / PI Certification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1219200"/>
            <a:ext cx="82200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3948752" y="4599296"/>
            <a:ext cx="2743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Certification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9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Q &amp; A</a:t>
            </a:r>
            <a:endParaRPr lang="en-US" sz="6600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86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How TO Maximize ACCURACY and MINIMIZE CORRECTIONS</a:t>
            </a:r>
            <a:endParaRPr lang="en-US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5037"/>
            <a:ext cx="8229600" cy="1782763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Each semester, review teaching activities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Ensure course activity is reported in the Instructor Workload (IWF)</a:t>
            </a: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latin typeface="Cambria" pitchFamily="18" charset="0"/>
              </a:rPr>
              <a:t>Review committee assignments for thesis &amp; dissertation reporting</a:t>
            </a:r>
            <a:endParaRPr lang="en-US" sz="24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How TO Maximize ACCURACY and MINIMIZE CORRECTIONS</a:t>
            </a:r>
            <a:endParaRPr lang="en-US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754563"/>
          </a:xfrm>
          <a:noFill/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Each semester, </a:t>
            </a: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w</a:t>
            </a: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ork with your Grants Specialist to </a:t>
            </a:r>
            <a:r>
              <a:rPr lang="en-US" sz="2400" b="1" cap="all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</a:t>
            </a: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nsure current &amp; new grants  are reflecting correctly. 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C&amp;G Commitment Module is the repository of direct-charge and cost-share commitments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Commitments are person-specific. If you plan to change who or how formal commitments are met, you will need to submit Commitment Collection Forms to update the C&amp;G Commitment Module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Make sure direct charges and cost sharing are recorded correctly in the commitment module</a:t>
            </a: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74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How TO Maximize ACCURACY and MINIMIZE CORRECTIONS</a:t>
            </a:r>
            <a:endParaRPr lang="en-US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5437"/>
            <a:ext cx="8229600" cy="3535363"/>
          </a:xfrm>
          <a:noFill/>
        </p:spPr>
        <p:txBody>
          <a:bodyPr>
            <a:normAutofit/>
          </a:bodyPr>
          <a:lstStyle/>
          <a:p>
            <a:pPr marL="457200" lvl="1" indent="-457200">
              <a:buNone/>
            </a:pPr>
            <a:endParaRPr lang="en-US" sz="2100" dirty="0" smtClean="0">
              <a:latin typeface="Cambria" pitchFamily="18" charset="0"/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cap="all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Each semester, work closely with your payroll liaison to enter direct-charge salaries accurately and timely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 </a:t>
            </a:r>
          </a:p>
          <a:p>
            <a:pPr marL="91440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dirty="0" smtClean="0">
                <a:latin typeface="Cambria" pitchFamily="18" charset="0"/>
              </a:rPr>
              <a:t>Ensure you are not charging more salary to a grant than committed and approved by agency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latin typeface="Cambria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How TO Maximize ACCURACY and MINIMIZE CORRECTIONS</a:t>
            </a:r>
            <a:endParaRPr lang="en-US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  <a:noFill/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General questions to ask for best reporting practices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ambria" pitchFamily="18" charset="0"/>
              </a:rPr>
              <a:t>Am I teaching courses this semester?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ambria" pitchFamily="18" charset="0"/>
              </a:rPr>
              <a:t>Do I have any committee assignments?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ambria" pitchFamily="18" charset="0"/>
              </a:rPr>
              <a:t>Do I have any grants?</a:t>
            </a:r>
          </a:p>
          <a:p>
            <a:pPr marL="12573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1800" b="1" dirty="0" smtClean="0">
                <a:latin typeface="Cambria" pitchFamily="18" charset="0"/>
              </a:rPr>
              <a:t>Am I cost shared or do I need to pay direct-charged salaries?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ambria" pitchFamily="18" charset="0"/>
              </a:rPr>
              <a:t>Do I have any Formula Funding Effort?</a:t>
            </a:r>
          </a:p>
          <a:p>
            <a:pPr marL="12573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000" b="1" dirty="0" smtClean="0">
                <a:latin typeface="Cambria" pitchFamily="18" charset="0"/>
              </a:rPr>
              <a:t>CRIS projects that are Hatch, Multistate or McIntire </a:t>
            </a:r>
            <a:r>
              <a:rPr lang="en-US" sz="2000" b="1" dirty="0" err="1" smtClean="0">
                <a:latin typeface="Cambria" pitchFamily="18" charset="0"/>
              </a:rPr>
              <a:t>Stennis</a:t>
            </a:r>
            <a:r>
              <a:rPr lang="en-US" sz="2000" b="1" dirty="0" smtClean="0">
                <a:latin typeface="Cambria" pitchFamily="18" charset="0"/>
              </a:rPr>
              <a:t>, and should be reported under formula funding on the FAR/Effort Report.</a:t>
            </a:r>
          </a:p>
          <a:p>
            <a:pPr marL="857250" lvl="1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2400" b="1" dirty="0" smtClean="0">
                <a:latin typeface="Cambria" pitchFamily="18" charset="0"/>
              </a:rPr>
              <a:t>Have I reported Extension activity correctly?</a:t>
            </a:r>
          </a:p>
          <a:p>
            <a:pPr marL="1257300" lvl="2" indent="-457200">
              <a:spcBef>
                <a:spcPts val="0"/>
              </a:spcBef>
              <a:buFont typeface="Wingdings" pitchFamily="2" charset="2"/>
              <a:buChar char="v"/>
            </a:pPr>
            <a:r>
              <a:rPr lang="en-US" sz="1800" b="1" dirty="0" smtClean="0">
                <a:latin typeface="Cambria" pitchFamily="18" charset="0"/>
              </a:rPr>
              <a:t>Extension effort for faculty with a Research and Extension assignment is considered integrated.</a:t>
            </a:r>
          </a:p>
        </p:txBody>
      </p:sp>
    </p:spTree>
    <p:extLst>
      <p:ext uri="{BB962C8B-B14F-4D97-AF65-F5344CB8AC3E}">
        <p14:creationId xmlns:p14="http://schemas.microsoft.com/office/powerpoint/2010/main" val="38282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How TO Maximize ACCURACY and MINIMIZE CORRECTIONS</a:t>
            </a:r>
            <a:endParaRPr lang="en-US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3992563"/>
          </a:xfrm>
          <a:noFill/>
        </p:spPr>
        <p:txBody>
          <a:bodyPr>
            <a:normAutofit lnSpcReduction="10000"/>
          </a:bodyPr>
          <a:lstStyle/>
          <a:p>
            <a:pPr marL="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CC3300"/>
                </a:solidFill>
                <a:latin typeface="Cambria" pitchFamily="18" charset="0"/>
              </a:rPr>
              <a:t>Notes of Importance:</a:t>
            </a:r>
            <a:r>
              <a:rPr lang="en-US" sz="2400" dirty="0" smtClean="0">
                <a:latin typeface="Cambria" pitchFamily="18" charset="0"/>
              </a:rPr>
              <a:t> </a:t>
            </a:r>
          </a:p>
          <a:p>
            <a:pPr marL="342900" lvl="1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The accuracy of the FAR greatly impacts the ease of completing Effort Certification.</a:t>
            </a:r>
          </a:p>
          <a:p>
            <a:pPr marL="342900" lvl="1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If discrepancies on the FAR are allowed to roll forward to the Effort Certification, more work will be required to correct discrepancies.</a:t>
            </a:r>
          </a:p>
          <a:p>
            <a:pPr marL="342900" lvl="1" indent="-34290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It is highly advantageous to place emphasis on accurate reporting of assignments on the FAR, rather than reactive corrections on the ER!</a:t>
            </a:r>
          </a:p>
          <a:p>
            <a:pPr lvl="1">
              <a:buFont typeface="Wingdings" pitchFamily="2" charset="2"/>
              <a:buChar char="v"/>
            </a:pP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3886199" cy="762000"/>
          </a:xfrm>
        </p:spPr>
        <p:txBody>
          <a:bodyPr>
            <a:noAutofit/>
          </a:bodyPr>
          <a:lstStyle/>
          <a:p>
            <a:r>
              <a:rPr lang="en-US" sz="24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Additional Assistance:</a:t>
            </a:r>
            <a:endParaRPr lang="en-US" sz="24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455" y="2590800"/>
            <a:ext cx="2590800" cy="870307"/>
          </a:xfrm>
        </p:spPr>
        <p:txBody>
          <a:bodyPr lIns="0" rIns="0">
            <a:normAutofit/>
          </a:bodyPr>
          <a:lstStyle/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Donna Dyer, Effort Coordinator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UF/IFAS, Budget and Finance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273-3592 /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3"/>
              </a:rPr>
              <a:t>dkb@ufl.edu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0" y="4648200"/>
            <a:ext cx="4038600" cy="914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Armando Ramirez, Policy and Planning Analyst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UF Office of Institutional Planning and Research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392-0456, ext 219 /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4"/>
              </a:rPr>
              <a:t>aramire@ufl.edu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572000" y="3581400"/>
            <a:ext cx="2209800" cy="8763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Brenda Harrell, Manager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UF Cost Analysis</a:t>
            </a:r>
          </a:p>
          <a:p>
            <a:pPr algn="l"/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392-5778 /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hlinkClick r:id="rId3"/>
              </a:rPr>
              <a:t>bbh@ufl.edu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164848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Thank you for attending.</a:t>
            </a:r>
          </a:p>
          <a:p>
            <a:pPr algn="just"/>
            <a:r>
              <a:rPr lang="en-US" sz="2000" dirty="0" smtClean="0"/>
              <a:t>Please contact appropriate staff should you have additional questions.</a:t>
            </a:r>
          </a:p>
        </p:txBody>
      </p:sp>
    </p:spTree>
    <p:extLst>
      <p:ext uri="{BB962C8B-B14F-4D97-AF65-F5344CB8AC3E}">
        <p14:creationId xmlns:p14="http://schemas.microsoft.com/office/powerpoint/2010/main" val="10268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HOW DOES THIS IMPACT You?</a:t>
            </a:r>
            <a:endParaRPr lang="en-US" sz="48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Cambria" pitchFamily="18" charset="0"/>
              </a:rPr>
              <a:t>Effort Reporting</a:t>
            </a:r>
            <a:endParaRPr lang="en-US" dirty="0" smtClean="0"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UF receives federally-sponsored projects.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Compliance with OMB Circular A-21 guidelines. 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hlinkClick r:id="rId2"/>
              </a:rPr>
              <a:t>http://www.fa.ufl.edu/costanalysis/charging-costs.asp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marL="914400" lvl="1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hlinkClick r:id="rId3"/>
              </a:rPr>
              <a:t>http://www.whitehouse.gov/omb/circulars_a021_2004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 lvl="1"/>
            <a:r>
              <a:rPr lang="en-US" dirty="0" smtClean="0">
                <a:latin typeface="Cambria" pitchFamily="18" charset="0"/>
              </a:rPr>
              <a:t>Effort Reporting is the method by which UF honors and accounts for agency commitments.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New online FAR reporting process.</a:t>
            </a:r>
          </a:p>
          <a:p>
            <a:pPr lvl="1"/>
            <a:r>
              <a:rPr lang="en-US" dirty="0" smtClean="0">
                <a:latin typeface="Cambria" pitchFamily="18" charset="0"/>
              </a:rPr>
              <a:t>New online Effort Certification process.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620000" cy="23622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Online Faculty Assignment Reports (FAR) replace paper Semester Assignment Reports (SFAR); </a:t>
            </a:r>
            <a:r>
              <a:rPr lang="en-US" sz="1400" b="1" i="1" u="sng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mandatory FAR Summer 2012; Effort Certifications (ER) Summer 2011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FAR remains the initial step in allocating Faculty planned effort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1400" b="1" i="1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400" b="1" i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FAR’s are generated, edited, and approved/acknowledged at the beginning of a semester; planned FAR effort is populated in the Effort Certification (ER) module at the end of a semester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06455504"/>
              </p:ext>
            </p:extLst>
          </p:nvPr>
        </p:nvGraphicFramePr>
        <p:xfrm>
          <a:off x="1981200" y="762000"/>
          <a:ext cx="5181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Roles: Staff vs. Faculty</a:t>
            </a:r>
            <a:b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</a:br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FAR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Staff Role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FAR Initiator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Security Role (UF_ET_FAR_INITIATOR)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Prepare online draft FAR</a:t>
            </a:r>
          </a:p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tx2"/>
                </a:solidFill>
                <a:latin typeface="Cambria" pitchFamily="18" charset="0"/>
              </a:rPr>
              <a:t>Tool availability for FAR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chemeClr val="tx2"/>
                </a:solidFill>
                <a:latin typeface="Cambria" pitchFamily="18" charset="0"/>
              </a:rPr>
              <a:t>Course Schedule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GIMS (</a:t>
            </a: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Graduate Info. Mgt. System</a:t>
            </a: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CRIS </a:t>
            </a:r>
            <a:r>
              <a:rPr lang="en-US" b="1" dirty="0">
                <a:solidFill>
                  <a:schemeClr val="tx2"/>
                </a:solidFill>
                <a:latin typeface="Cambria" pitchFamily="18" charset="0"/>
              </a:rPr>
              <a:t>Reporting  (</a:t>
            </a:r>
            <a:r>
              <a:rPr lang="en-US" sz="1200" b="1" dirty="0">
                <a:solidFill>
                  <a:schemeClr val="tx2"/>
                </a:solidFill>
                <a:latin typeface="Cambria" pitchFamily="18" charset="0"/>
              </a:rPr>
              <a:t>http://cris.nifa.usda.gov</a:t>
            </a: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/</a:t>
            </a: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Active Grants per P.I.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And, of course, the PI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Advance FARs for Approval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b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Faculty Role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Unit Leader </a:t>
            </a:r>
            <a:r>
              <a:rPr lang="en-US" sz="1100" b="1" dirty="0" smtClean="0">
                <a:solidFill>
                  <a:schemeClr val="tx2"/>
                </a:solidFill>
                <a:latin typeface="Cambria" pitchFamily="18" charset="0"/>
              </a:rPr>
              <a:t>(Chair/Center Director)</a:t>
            </a:r>
          </a:p>
          <a:p>
            <a:pPr lvl="1">
              <a:buFont typeface="Wingdings" pitchFamily="2" charset="2"/>
              <a:buChar char="Ø"/>
            </a:pPr>
            <a:r>
              <a:rPr lang="en-US" sz="1100" b="1" dirty="0">
                <a:solidFill>
                  <a:schemeClr val="tx2"/>
                </a:solidFill>
                <a:latin typeface="Cambria" pitchFamily="18" charset="0"/>
              </a:rPr>
              <a:t>Security Role (</a:t>
            </a:r>
            <a:r>
              <a:rPr lang="en-US" sz="1100" b="1" dirty="0" smtClean="0">
                <a:solidFill>
                  <a:schemeClr val="tx2"/>
                </a:solidFill>
                <a:latin typeface="Cambria" pitchFamily="18" charset="0"/>
              </a:rPr>
              <a:t>UF_ET_FAR_APPROVER)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Unit leader approval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tx2"/>
                </a:solidFill>
                <a:latin typeface="Cambria" pitchFamily="18" charset="0"/>
              </a:rPr>
              <a:t>Faculty Acknowledges assigned planned effort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chemeClr val="tx2"/>
                </a:solidFill>
                <a:latin typeface="Cambria" pitchFamily="18" charset="0"/>
              </a:rPr>
              <a:t>No security role for PI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chemeClr val="tx2"/>
                </a:solidFill>
                <a:latin typeface="Cambria" pitchFamily="18" charset="0"/>
              </a:rPr>
              <a:t>Email notification</a:t>
            </a:r>
          </a:p>
          <a:p>
            <a:pPr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chemeClr val="tx2"/>
                </a:solidFill>
                <a:latin typeface="Cambria" pitchFamily="18" charset="0"/>
              </a:rPr>
              <a:t>Changes needed, FAR denied to FAR Initiator for corrections.</a:t>
            </a:r>
            <a:endParaRPr lang="en-US" sz="1800" b="1" i="1" dirty="0">
              <a:solidFill>
                <a:schemeClr val="tx2"/>
              </a:solidFill>
              <a:latin typeface="Cambria" pitchFamily="18" charset="0"/>
            </a:endParaRPr>
          </a:p>
          <a:p>
            <a:pPr marL="742950" lvl="2" indent="-342900">
              <a:buFont typeface="Wingdings" pitchFamily="2" charset="2"/>
              <a:buChar char="Ø"/>
            </a:pPr>
            <a:r>
              <a:rPr lang="en-US" sz="1200" b="1" dirty="0">
                <a:solidFill>
                  <a:schemeClr val="tx2"/>
                </a:solidFill>
                <a:latin typeface="Cambria" pitchFamily="18" charset="0"/>
              </a:rPr>
              <a:t>Expectation that Unit Leader and PI </a:t>
            </a: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discuss </a:t>
            </a:r>
            <a:r>
              <a:rPr lang="en-US" sz="1200" b="1" dirty="0">
                <a:solidFill>
                  <a:schemeClr val="tx2"/>
                </a:solidFill>
                <a:latin typeface="Cambria" pitchFamily="18" charset="0"/>
              </a:rPr>
              <a:t>planned effort and </a:t>
            </a: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provide </a:t>
            </a:r>
            <a:r>
              <a:rPr lang="en-US" sz="1200" b="1" dirty="0">
                <a:solidFill>
                  <a:schemeClr val="tx2"/>
                </a:solidFill>
                <a:latin typeface="Cambria" pitchFamily="18" charset="0"/>
              </a:rPr>
              <a:t>to FAR </a:t>
            </a:r>
            <a:r>
              <a:rPr lang="en-US" sz="1200" b="1" dirty="0" smtClean="0">
                <a:solidFill>
                  <a:schemeClr val="tx2"/>
                </a:solidFill>
                <a:latin typeface="Cambria" pitchFamily="18" charset="0"/>
              </a:rPr>
              <a:t>Initiator</a:t>
            </a:r>
            <a:endParaRPr lang="en-US" sz="1200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6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Lifecycle of a FAR</a:t>
            </a:r>
            <a:endParaRPr lang="en-US" sz="4800" b="1" cap="all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068109"/>
              </p:ext>
            </p:extLst>
          </p:nvPr>
        </p:nvGraphicFramePr>
        <p:xfrm>
          <a:off x="533400" y="1143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60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kb\Desktop\smartt Fall 2011 F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8" y="0"/>
            <a:ext cx="5299364" cy="76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086600" y="3124200"/>
            <a:ext cx="1676400" cy="53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commitments load from Commitment Module (CM)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791200" y="3200400"/>
            <a:ext cx="1295400" cy="19050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5715000" y="3295650"/>
            <a:ext cx="1371600" cy="9525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5715000" y="3390900"/>
            <a:ext cx="1371600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055528" y="2133600"/>
            <a:ext cx="1676400" cy="5334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9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% to be used on ER for Grad I/II effort</a:t>
            </a:r>
            <a:endParaRPr lang="en-US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894101" y="2400300"/>
            <a:ext cx="1161427" cy="0"/>
          </a:xfrm>
          <a:prstGeom prst="straightConnector1">
            <a:avLst/>
          </a:prstGeom>
          <a:ln w="2222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cap="all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mbria" pitchFamily="18" charset="0"/>
              </a:rPr>
              <a:t>Questions on the FAR?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1285</Words>
  <Application>Microsoft Office PowerPoint</Application>
  <PresentationFormat>On-screen Show (4:3)</PresentationFormat>
  <Paragraphs>199</Paragraphs>
  <Slides>39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Effort Reporting System</vt:lpstr>
      <vt:lpstr>PowerPoint Presentation</vt:lpstr>
      <vt:lpstr>Why is Effort Reporting important?</vt:lpstr>
      <vt:lpstr>HOW DOES THIS IMPACT You?</vt:lpstr>
      <vt:lpstr>PowerPoint Presentation</vt:lpstr>
      <vt:lpstr>Roles: Staff vs. Faculty FAR</vt:lpstr>
      <vt:lpstr>Lifecycle of a FAR</vt:lpstr>
      <vt:lpstr>PowerPoint Presentation</vt:lpstr>
      <vt:lpstr>Questions on the FAR?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on the Commitment Module?</vt:lpstr>
      <vt:lpstr>PowerPoint Presentation</vt:lpstr>
      <vt:lpstr>Roles: Staff vs. Faculty Effort Report</vt:lpstr>
      <vt:lpstr>PowerPoint Presentation</vt:lpstr>
      <vt:lpstr>PowerPoint Presentation</vt:lpstr>
      <vt:lpstr>PowerPoint Presentation</vt:lpstr>
      <vt:lpstr>Lifecycle of EFFORT CERT</vt:lpstr>
      <vt:lpstr>Questions on the Effort Report?</vt:lpstr>
      <vt:lpstr>Let’s take a look at Effort Certification emails</vt:lpstr>
      <vt:lpstr>PowerPoint Presentation</vt:lpstr>
      <vt:lpstr>PowerPoint Presentation</vt:lpstr>
      <vt:lpstr>PowerPoint Presentation</vt:lpstr>
      <vt:lpstr>Faculty / PI Certification</vt:lpstr>
      <vt:lpstr>Faculty / PI Certification</vt:lpstr>
      <vt:lpstr>Faculty / PI Certification</vt:lpstr>
      <vt:lpstr>Faculty / PI Certification</vt:lpstr>
      <vt:lpstr>Faculty / PI Certification</vt:lpstr>
      <vt:lpstr>Faculty / PI Certification</vt:lpstr>
      <vt:lpstr>Q &amp; A</vt:lpstr>
      <vt:lpstr>How TO Maximize ACCURACY and MINIMIZE CORRECTIONS</vt:lpstr>
      <vt:lpstr>How TO Maximize ACCURACY and MINIMIZE CORRECTIONS</vt:lpstr>
      <vt:lpstr>How TO Maximize ACCURACY and MINIMIZE CORRECTIONS</vt:lpstr>
      <vt:lpstr>How TO Maximize ACCURACY and MINIMIZE CORRECTIONS</vt:lpstr>
      <vt:lpstr>How TO Maximize ACCURACY and MINIMIZE CORRECTIONS</vt:lpstr>
      <vt:lpstr>Additional Assistance: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K. Dyer</dc:creator>
  <cp:lastModifiedBy>Donna K. Dyer</cp:lastModifiedBy>
  <cp:revision>82</cp:revision>
  <dcterms:created xsi:type="dcterms:W3CDTF">2012-03-13T17:09:20Z</dcterms:created>
  <dcterms:modified xsi:type="dcterms:W3CDTF">2012-03-16T20:43:07Z</dcterms:modified>
</cp:coreProperties>
</file>