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162" d="100"/>
          <a:sy n="162" d="100"/>
        </p:scale>
        <p:origin x="18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46E2-FC25-47DB-B4DE-8F21D9C1FB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F9F185-C4BA-4AD8-8A28-5871AE3846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D7FE33-EED5-40F2-AE32-237543354FDC}"/>
              </a:ext>
            </a:extLst>
          </p:cNvPr>
          <p:cNvSpPr>
            <a:spLocks noGrp="1"/>
          </p:cNvSpPr>
          <p:nvPr>
            <p:ph type="dt" sz="half" idx="10"/>
          </p:nvPr>
        </p:nvSpPr>
        <p:spPr/>
        <p:txBody>
          <a:bodyPr/>
          <a:lstStyle/>
          <a:p>
            <a:fld id="{66800BB4-88BC-48E4-8100-69701E203B24}" type="datetimeFigureOut">
              <a:rPr lang="en-US" smtClean="0"/>
              <a:t>4/14/2021</a:t>
            </a:fld>
            <a:endParaRPr lang="en-US"/>
          </a:p>
        </p:txBody>
      </p:sp>
      <p:sp>
        <p:nvSpPr>
          <p:cNvPr id="5" name="Footer Placeholder 4">
            <a:extLst>
              <a:ext uri="{FF2B5EF4-FFF2-40B4-BE49-F238E27FC236}">
                <a16:creationId xmlns:a16="http://schemas.microsoft.com/office/drawing/2014/main" id="{B6CDDE3F-11A3-4376-A730-4A1FF7E59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61D36-DB86-4B9B-91B9-BE75A20C1290}"/>
              </a:ext>
            </a:extLst>
          </p:cNvPr>
          <p:cNvSpPr>
            <a:spLocks noGrp="1"/>
          </p:cNvSpPr>
          <p:nvPr>
            <p:ph type="sldNum" sz="quarter" idx="12"/>
          </p:nvPr>
        </p:nvSpPr>
        <p:spPr/>
        <p:txBody>
          <a:bodyPr/>
          <a:lstStyle/>
          <a:p>
            <a:fld id="{2821129E-64F4-4B93-8A4B-5D2ABD6988EF}" type="slidenum">
              <a:rPr lang="en-US" smtClean="0"/>
              <a:t>‹#›</a:t>
            </a:fld>
            <a:endParaRPr lang="en-US"/>
          </a:p>
        </p:txBody>
      </p:sp>
    </p:spTree>
    <p:extLst>
      <p:ext uri="{BB962C8B-B14F-4D97-AF65-F5344CB8AC3E}">
        <p14:creationId xmlns:p14="http://schemas.microsoft.com/office/powerpoint/2010/main" val="3615549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553C4-96DE-4E74-B4AD-6F24B93489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C128A-A852-4313-B3F6-8FE8AF1B79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FEC416-3791-4F12-ADC4-64A023C555EE}"/>
              </a:ext>
            </a:extLst>
          </p:cNvPr>
          <p:cNvSpPr>
            <a:spLocks noGrp="1"/>
          </p:cNvSpPr>
          <p:nvPr>
            <p:ph type="dt" sz="half" idx="10"/>
          </p:nvPr>
        </p:nvSpPr>
        <p:spPr/>
        <p:txBody>
          <a:bodyPr/>
          <a:lstStyle/>
          <a:p>
            <a:fld id="{66800BB4-88BC-48E4-8100-69701E203B24}" type="datetimeFigureOut">
              <a:rPr lang="en-US" smtClean="0"/>
              <a:t>4/14/2021</a:t>
            </a:fld>
            <a:endParaRPr lang="en-US"/>
          </a:p>
        </p:txBody>
      </p:sp>
      <p:sp>
        <p:nvSpPr>
          <p:cNvPr id="5" name="Footer Placeholder 4">
            <a:extLst>
              <a:ext uri="{FF2B5EF4-FFF2-40B4-BE49-F238E27FC236}">
                <a16:creationId xmlns:a16="http://schemas.microsoft.com/office/drawing/2014/main" id="{A23C5489-2623-4716-B363-2E737CFC1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AF303-E324-43C2-B6B7-E66BA0061F2C}"/>
              </a:ext>
            </a:extLst>
          </p:cNvPr>
          <p:cNvSpPr>
            <a:spLocks noGrp="1"/>
          </p:cNvSpPr>
          <p:nvPr>
            <p:ph type="sldNum" sz="quarter" idx="12"/>
          </p:nvPr>
        </p:nvSpPr>
        <p:spPr/>
        <p:txBody>
          <a:bodyPr/>
          <a:lstStyle/>
          <a:p>
            <a:fld id="{2821129E-64F4-4B93-8A4B-5D2ABD6988EF}" type="slidenum">
              <a:rPr lang="en-US" smtClean="0"/>
              <a:t>‹#›</a:t>
            </a:fld>
            <a:endParaRPr lang="en-US"/>
          </a:p>
        </p:txBody>
      </p:sp>
    </p:spTree>
    <p:extLst>
      <p:ext uri="{BB962C8B-B14F-4D97-AF65-F5344CB8AC3E}">
        <p14:creationId xmlns:p14="http://schemas.microsoft.com/office/powerpoint/2010/main" val="299638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6079D7-2373-4CD9-B5C7-BEAA5B179C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FBE995-592F-4241-ABDE-6859A3BE67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A2672-6841-4323-B949-456E3635AF23}"/>
              </a:ext>
            </a:extLst>
          </p:cNvPr>
          <p:cNvSpPr>
            <a:spLocks noGrp="1"/>
          </p:cNvSpPr>
          <p:nvPr>
            <p:ph type="dt" sz="half" idx="10"/>
          </p:nvPr>
        </p:nvSpPr>
        <p:spPr/>
        <p:txBody>
          <a:bodyPr/>
          <a:lstStyle/>
          <a:p>
            <a:fld id="{66800BB4-88BC-48E4-8100-69701E203B24}" type="datetimeFigureOut">
              <a:rPr lang="en-US" smtClean="0"/>
              <a:t>4/14/2021</a:t>
            </a:fld>
            <a:endParaRPr lang="en-US"/>
          </a:p>
        </p:txBody>
      </p:sp>
      <p:sp>
        <p:nvSpPr>
          <p:cNvPr id="5" name="Footer Placeholder 4">
            <a:extLst>
              <a:ext uri="{FF2B5EF4-FFF2-40B4-BE49-F238E27FC236}">
                <a16:creationId xmlns:a16="http://schemas.microsoft.com/office/drawing/2014/main" id="{C248A128-038A-468A-835E-FC4059C70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1AFC5-152F-47C6-B532-BC245DE366F8}"/>
              </a:ext>
            </a:extLst>
          </p:cNvPr>
          <p:cNvSpPr>
            <a:spLocks noGrp="1"/>
          </p:cNvSpPr>
          <p:nvPr>
            <p:ph type="sldNum" sz="quarter" idx="12"/>
          </p:nvPr>
        </p:nvSpPr>
        <p:spPr/>
        <p:txBody>
          <a:bodyPr/>
          <a:lstStyle/>
          <a:p>
            <a:fld id="{2821129E-64F4-4B93-8A4B-5D2ABD6988EF}" type="slidenum">
              <a:rPr lang="en-US" smtClean="0"/>
              <a:t>‹#›</a:t>
            </a:fld>
            <a:endParaRPr lang="en-US"/>
          </a:p>
        </p:txBody>
      </p:sp>
    </p:spTree>
    <p:extLst>
      <p:ext uri="{BB962C8B-B14F-4D97-AF65-F5344CB8AC3E}">
        <p14:creationId xmlns:p14="http://schemas.microsoft.com/office/powerpoint/2010/main" val="369228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ACE01-B63F-4B0E-9361-7D0FAEFAAC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6630CE-73A3-493C-B68E-4254423E99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3739D-3065-4432-9269-395721E011CF}"/>
              </a:ext>
            </a:extLst>
          </p:cNvPr>
          <p:cNvSpPr>
            <a:spLocks noGrp="1"/>
          </p:cNvSpPr>
          <p:nvPr>
            <p:ph type="dt" sz="half" idx="10"/>
          </p:nvPr>
        </p:nvSpPr>
        <p:spPr/>
        <p:txBody>
          <a:bodyPr/>
          <a:lstStyle/>
          <a:p>
            <a:fld id="{66800BB4-88BC-48E4-8100-69701E203B24}" type="datetimeFigureOut">
              <a:rPr lang="en-US" smtClean="0"/>
              <a:t>4/14/2021</a:t>
            </a:fld>
            <a:endParaRPr lang="en-US"/>
          </a:p>
        </p:txBody>
      </p:sp>
      <p:sp>
        <p:nvSpPr>
          <p:cNvPr id="5" name="Footer Placeholder 4">
            <a:extLst>
              <a:ext uri="{FF2B5EF4-FFF2-40B4-BE49-F238E27FC236}">
                <a16:creationId xmlns:a16="http://schemas.microsoft.com/office/drawing/2014/main" id="{DF7A7B14-70F2-42B1-B8B3-178C3F54C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5FD59-1A72-4D27-98D1-E518896040A6}"/>
              </a:ext>
            </a:extLst>
          </p:cNvPr>
          <p:cNvSpPr>
            <a:spLocks noGrp="1"/>
          </p:cNvSpPr>
          <p:nvPr>
            <p:ph type="sldNum" sz="quarter" idx="12"/>
          </p:nvPr>
        </p:nvSpPr>
        <p:spPr/>
        <p:txBody>
          <a:bodyPr/>
          <a:lstStyle/>
          <a:p>
            <a:fld id="{2821129E-64F4-4B93-8A4B-5D2ABD6988EF}" type="slidenum">
              <a:rPr lang="en-US" smtClean="0"/>
              <a:t>‹#›</a:t>
            </a:fld>
            <a:endParaRPr lang="en-US"/>
          </a:p>
        </p:txBody>
      </p:sp>
    </p:spTree>
    <p:extLst>
      <p:ext uri="{BB962C8B-B14F-4D97-AF65-F5344CB8AC3E}">
        <p14:creationId xmlns:p14="http://schemas.microsoft.com/office/powerpoint/2010/main" val="62245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C9B0-1F96-44C3-AE59-7782F0A164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A6019B-DC0E-4908-9FEA-D642870F27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8E043A-1C86-4E0F-9309-66DC2B7F637D}"/>
              </a:ext>
            </a:extLst>
          </p:cNvPr>
          <p:cNvSpPr>
            <a:spLocks noGrp="1"/>
          </p:cNvSpPr>
          <p:nvPr>
            <p:ph type="dt" sz="half" idx="10"/>
          </p:nvPr>
        </p:nvSpPr>
        <p:spPr/>
        <p:txBody>
          <a:bodyPr/>
          <a:lstStyle/>
          <a:p>
            <a:fld id="{66800BB4-88BC-48E4-8100-69701E203B24}" type="datetimeFigureOut">
              <a:rPr lang="en-US" smtClean="0"/>
              <a:t>4/14/2021</a:t>
            </a:fld>
            <a:endParaRPr lang="en-US"/>
          </a:p>
        </p:txBody>
      </p:sp>
      <p:sp>
        <p:nvSpPr>
          <p:cNvPr id="5" name="Footer Placeholder 4">
            <a:extLst>
              <a:ext uri="{FF2B5EF4-FFF2-40B4-BE49-F238E27FC236}">
                <a16:creationId xmlns:a16="http://schemas.microsoft.com/office/drawing/2014/main" id="{291ABD18-D801-4D91-ABE7-289B977B1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D9CBFD-4011-4675-B187-7CD046F7397B}"/>
              </a:ext>
            </a:extLst>
          </p:cNvPr>
          <p:cNvSpPr>
            <a:spLocks noGrp="1"/>
          </p:cNvSpPr>
          <p:nvPr>
            <p:ph type="sldNum" sz="quarter" idx="12"/>
          </p:nvPr>
        </p:nvSpPr>
        <p:spPr/>
        <p:txBody>
          <a:bodyPr/>
          <a:lstStyle/>
          <a:p>
            <a:fld id="{2821129E-64F4-4B93-8A4B-5D2ABD6988EF}" type="slidenum">
              <a:rPr lang="en-US" smtClean="0"/>
              <a:t>‹#›</a:t>
            </a:fld>
            <a:endParaRPr lang="en-US"/>
          </a:p>
        </p:txBody>
      </p:sp>
    </p:spTree>
    <p:extLst>
      <p:ext uri="{BB962C8B-B14F-4D97-AF65-F5344CB8AC3E}">
        <p14:creationId xmlns:p14="http://schemas.microsoft.com/office/powerpoint/2010/main" val="340749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80CC-AFA8-401D-94AD-3C3709376F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E0A1AF-18C0-4461-88C6-2DA8D5CBC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2D44CE-F4F7-4B15-97F8-2B9ECFD1B9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D276FA-9E0E-4227-BC1A-F10457B6D314}"/>
              </a:ext>
            </a:extLst>
          </p:cNvPr>
          <p:cNvSpPr>
            <a:spLocks noGrp="1"/>
          </p:cNvSpPr>
          <p:nvPr>
            <p:ph type="dt" sz="half" idx="10"/>
          </p:nvPr>
        </p:nvSpPr>
        <p:spPr/>
        <p:txBody>
          <a:bodyPr/>
          <a:lstStyle/>
          <a:p>
            <a:fld id="{66800BB4-88BC-48E4-8100-69701E203B24}" type="datetimeFigureOut">
              <a:rPr lang="en-US" smtClean="0"/>
              <a:t>4/14/2021</a:t>
            </a:fld>
            <a:endParaRPr lang="en-US"/>
          </a:p>
        </p:txBody>
      </p:sp>
      <p:sp>
        <p:nvSpPr>
          <p:cNvPr id="6" name="Footer Placeholder 5">
            <a:extLst>
              <a:ext uri="{FF2B5EF4-FFF2-40B4-BE49-F238E27FC236}">
                <a16:creationId xmlns:a16="http://schemas.microsoft.com/office/drawing/2014/main" id="{4936E942-46E3-48D2-8928-02ADF491F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0C0E0-0B70-4073-AAC2-64F90271D907}"/>
              </a:ext>
            </a:extLst>
          </p:cNvPr>
          <p:cNvSpPr>
            <a:spLocks noGrp="1"/>
          </p:cNvSpPr>
          <p:nvPr>
            <p:ph type="sldNum" sz="quarter" idx="12"/>
          </p:nvPr>
        </p:nvSpPr>
        <p:spPr/>
        <p:txBody>
          <a:bodyPr/>
          <a:lstStyle/>
          <a:p>
            <a:fld id="{2821129E-64F4-4B93-8A4B-5D2ABD6988EF}" type="slidenum">
              <a:rPr lang="en-US" smtClean="0"/>
              <a:t>‹#›</a:t>
            </a:fld>
            <a:endParaRPr lang="en-US"/>
          </a:p>
        </p:txBody>
      </p:sp>
    </p:spTree>
    <p:extLst>
      <p:ext uri="{BB962C8B-B14F-4D97-AF65-F5344CB8AC3E}">
        <p14:creationId xmlns:p14="http://schemas.microsoft.com/office/powerpoint/2010/main" val="9098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5B5C-1264-4F2D-9BEB-3F9B60633D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4A508B-DBB1-49BB-8723-4BA0637FB2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FDC832-7A73-41B6-9615-403F4E76C6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5E4D57-4030-4461-953A-E2FCC8CA40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6C09BF-0BC3-4AFB-8BFC-D05C29F9CD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9D4B9C-BAD5-4909-B93F-F7C0E25DB9B0}"/>
              </a:ext>
            </a:extLst>
          </p:cNvPr>
          <p:cNvSpPr>
            <a:spLocks noGrp="1"/>
          </p:cNvSpPr>
          <p:nvPr>
            <p:ph type="dt" sz="half" idx="10"/>
          </p:nvPr>
        </p:nvSpPr>
        <p:spPr/>
        <p:txBody>
          <a:bodyPr/>
          <a:lstStyle/>
          <a:p>
            <a:fld id="{66800BB4-88BC-48E4-8100-69701E203B24}" type="datetimeFigureOut">
              <a:rPr lang="en-US" smtClean="0"/>
              <a:t>4/14/2021</a:t>
            </a:fld>
            <a:endParaRPr lang="en-US"/>
          </a:p>
        </p:txBody>
      </p:sp>
      <p:sp>
        <p:nvSpPr>
          <p:cNvPr id="8" name="Footer Placeholder 7">
            <a:extLst>
              <a:ext uri="{FF2B5EF4-FFF2-40B4-BE49-F238E27FC236}">
                <a16:creationId xmlns:a16="http://schemas.microsoft.com/office/drawing/2014/main" id="{06470E42-BF04-4403-81E0-C5F8E90985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27136A-DBE9-45D2-AFBF-0C945D422A18}"/>
              </a:ext>
            </a:extLst>
          </p:cNvPr>
          <p:cNvSpPr>
            <a:spLocks noGrp="1"/>
          </p:cNvSpPr>
          <p:nvPr>
            <p:ph type="sldNum" sz="quarter" idx="12"/>
          </p:nvPr>
        </p:nvSpPr>
        <p:spPr/>
        <p:txBody>
          <a:bodyPr/>
          <a:lstStyle/>
          <a:p>
            <a:fld id="{2821129E-64F4-4B93-8A4B-5D2ABD6988EF}" type="slidenum">
              <a:rPr lang="en-US" smtClean="0"/>
              <a:t>‹#›</a:t>
            </a:fld>
            <a:endParaRPr lang="en-US"/>
          </a:p>
        </p:txBody>
      </p:sp>
    </p:spTree>
    <p:extLst>
      <p:ext uri="{BB962C8B-B14F-4D97-AF65-F5344CB8AC3E}">
        <p14:creationId xmlns:p14="http://schemas.microsoft.com/office/powerpoint/2010/main" val="2419553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3C120-CED1-4D94-A0C1-46B47EF9C6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0BEF6E-D5F0-4040-9B69-0ED8D869E6AE}"/>
              </a:ext>
            </a:extLst>
          </p:cNvPr>
          <p:cNvSpPr>
            <a:spLocks noGrp="1"/>
          </p:cNvSpPr>
          <p:nvPr>
            <p:ph type="dt" sz="half" idx="10"/>
          </p:nvPr>
        </p:nvSpPr>
        <p:spPr/>
        <p:txBody>
          <a:bodyPr/>
          <a:lstStyle/>
          <a:p>
            <a:fld id="{66800BB4-88BC-48E4-8100-69701E203B24}" type="datetimeFigureOut">
              <a:rPr lang="en-US" smtClean="0"/>
              <a:t>4/14/2021</a:t>
            </a:fld>
            <a:endParaRPr lang="en-US"/>
          </a:p>
        </p:txBody>
      </p:sp>
      <p:sp>
        <p:nvSpPr>
          <p:cNvPr id="4" name="Footer Placeholder 3">
            <a:extLst>
              <a:ext uri="{FF2B5EF4-FFF2-40B4-BE49-F238E27FC236}">
                <a16:creationId xmlns:a16="http://schemas.microsoft.com/office/drawing/2014/main" id="{A5B9E8E0-972A-4F5D-8BFB-EE1B77DA8F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CC4EDA-7426-4B7D-BFBE-C83CEB7BBD0A}"/>
              </a:ext>
            </a:extLst>
          </p:cNvPr>
          <p:cNvSpPr>
            <a:spLocks noGrp="1"/>
          </p:cNvSpPr>
          <p:nvPr>
            <p:ph type="sldNum" sz="quarter" idx="12"/>
          </p:nvPr>
        </p:nvSpPr>
        <p:spPr/>
        <p:txBody>
          <a:bodyPr/>
          <a:lstStyle/>
          <a:p>
            <a:fld id="{2821129E-64F4-4B93-8A4B-5D2ABD6988EF}" type="slidenum">
              <a:rPr lang="en-US" smtClean="0"/>
              <a:t>‹#›</a:t>
            </a:fld>
            <a:endParaRPr lang="en-US"/>
          </a:p>
        </p:txBody>
      </p:sp>
    </p:spTree>
    <p:extLst>
      <p:ext uri="{BB962C8B-B14F-4D97-AF65-F5344CB8AC3E}">
        <p14:creationId xmlns:p14="http://schemas.microsoft.com/office/powerpoint/2010/main" val="6688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A3CDA4-FEEB-4B9D-B5A7-29FE2EFFD85B}"/>
              </a:ext>
            </a:extLst>
          </p:cNvPr>
          <p:cNvSpPr>
            <a:spLocks noGrp="1"/>
          </p:cNvSpPr>
          <p:nvPr>
            <p:ph type="dt" sz="half" idx="10"/>
          </p:nvPr>
        </p:nvSpPr>
        <p:spPr/>
        <p:txBody>
          <a:bodyPr/>
          <a:lstStyle/>
          <a:p>
            <a:fld id="{66800BB4-88BC-48E4-8100-69701E203B24}" type="datetimeFigureOut">
              <a:rPr lang="en-US" smtClean="0"/>
              <a:t>4/14/2021</a:t>
            </a:fld>
            <a:endParaRPr lang="en-US"/>
          </a:p>
        </p:txBody>
      </p:sp>
      <p:sp>
        <p:nvSpPr>
          <p:cNvPr id="3" name="Footer Placeholder 2">
            <a:extLst>
              <a:ext uri="{FF2B5EF4-FFF2-40B4-BE49-F238E27FC236}">
                <a16:creationId xmlns:a16="http://schemas.microsoft.com/office/drawing/2014/main" id="{77572075-63E4-4C73-B629-6348CDF5BD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24655F-4B46-4249-A6D1-CABFD3F52220}"/>
              </a:ext>
            </a:extLst>
          </p:cNvPr>
          <p:cNvSpPr>
            <a:spLocks noGrp="1"/>
          </p:cNvSpPr>
          <p:nvPr>
            <p:ph type="sldNum" sz="quarter" idx="12"/>
          </p:nvPr>
        </p:nvSpPr>
        <p:spPr/>
        <p:txBody>
          <a:bodyPr/>
          <a:lstStyle/>
          <a:p>
            <a:fld id="{2821129E-64F4-4B93-8A4B-5D2ABD6988EF}" type="slidenum">
              <a:rPr lang="en-US" smtClean="0"/>
              <a:t>‹#›</a:t>
            </a:fld>
            <a:endParaRPr lang="en-US"/>
          </a:p>
        </p:txBody>
      </p:sp>
    </p:spTree>
    <p:extLst>
      <p:ext uri="{BB962C8B-B14F-4D97-AF65-F5344CB8AC3E}">
        <p14:creationId xmlns:p14="http://schemas.microsoft.com/office/powerpoint/2010/main" val="25166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D410-AA81-4E0C-869B-5FB7722C6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34BFA4-3692-454B-B489-72EACDCCCA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CB8D60-8A2E-4E8E-B4B5-9359A04A4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2BCA11-D73B-4445-B832-93D492D639D7}"/>
              </a:ext>
            </a:extLst>
          </p:cNvPr>
          <p:cNvSpPr>
            <a:spLocks noGrp="1"/>
          </p:cNvSpPr>
          <p:nvPr>
            <p:ph type="dt" sz="half" idx="10"/>
          </p:nvPr>
        </p:nvSpPr>
        <p:spPr/>
        <p:txBody>
          <a:bodyPr/>
          <a:lstStyle/>
          <a:p>
            <a:fld id="{66800BB4-88BC-48E4-8100-69701E203B24}" type="datetimeFigureOut">
              <a:rPr lang="en-US" smtClean="0"/>
              <a:t>4/14/2021</a:t>
            </a:fld>
            <a:endParaRPr lang="en-US"/>
          </a:p>
        </p:txBody>
      </p:sp>
      <p:sp>
        <p:nvSpPr>
          <p:cNvPr id="6" name="Footer Placeholder 5">
            <a:extLst>
              <a:ext uri="{FF2B5EF4-FFF2-40B4-BE49-F238E27FC236}">
                <a16:creationId xmlns:a16="http://schemas.microsoft.com/office/drawing/2014/main" id="{1A95873B-CD50-4742-AE56-4053B7EC12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04E1EA-5623-4570-B712-1882DE458398}"/>
              </a:ext>
            </a:extLst>
          </p:cNvPr>
          <p:cNvSpPr>
            <a:spLocks noGrp="1"/>
          </p:cNvSpPr>
          <p:nvPr>
            <p:ph type="sldNum" sz="quarter" idx="12"/>
          </p:nvPr>
        </p:nvSpPr>
        <p:spPr/>
        <p:txBody>
          <a:bodyPr/>
          <a:lstStyle/>
          <a:p>
            <a:fld id="{2821129E-64F4-4B93-8A4B-5D2ABD6988EF}" type="slidenum">
              <a:rPr lang="en-US" smtClean="0"/>
              <a:t>‹#›</a:t>
            </a:fld>
            <a:endParaRPr lang="en-US"/>
          </a:p>
        </p:txBody>
      </p:sp>
    </p:spTree>
    <p:extLst>
      <p:ext uri="{BB962C8B-B14F-4D97-AF65-F5344CB8AC3E}">
        <p14:creationId xmlns:p14="http://schemas.microsoft.com/office/powerpoint/2010/main" val="353184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FA3EA-6661-4C40-91F8-01CC701632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EFE9A4-594C-4D2A-8A8E-1F3DDC9D63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3A2D41-6B8C-49B3-B572-A012E9CF2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A91E8B-BF14-4E9A-B233-F9ED02049E7B}"/>
              </a:ext>
            </a:extLst>
          </p:cNvPr>
          <p:cNvSpPr>
            <a:spLocks noGrp="1"/>
          </p:cNvSpPr>
          <p:nvPr>
            <p:ph type="dt" sz="half" idx="10"/>
          </p:nvPr>
        </p:nvSpPr>
        <p:spPr/>
        <p:txBody>
          <a:bodyPr/>
          <a:lstStyle/>
          <a:p>
            <a:fld id="{66800BB4-88BC-48E4-8100-69701E203B24}" type="datetimeFigureOut">
              <a:rPr lang="en-US" smtClean="0"/>
              <a:t>4/14/2021</a:t>
            </a:fld>
            <a:endParaRPr lang="en-US"/>
          </a:p>
        </p:txBody>
      </p:sp>
      <p:sp>
        <p:nvSpPr>
          <p:cNvPr id="6" name="Footer Placeholder 5">
            <a:extLst>
              <a:ext uri="{FF2B5EF4-FFF2-40B4-BE49-F238E27FC236}">
                <a16:creationId xmlns:a16="http://schemas.microsoft.com/office/drawing/2014/main" id="{53EA6FCC-98EC-4656-8B1F-C28769FA8C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BBE508-6831-4D4E-A90E-4A0902732BFC}"/>
              </a:ext>
            </a:extLst>
          </p:cNvPr>
          <p:cNvSpPr>
            <a:spLocks noGrp="1"/>
          </p:cNvSpPr>
          <p:nvPr>
            <p:ph type="sldNum" sz="quarter" idx="12"/>
          </p:nvPr>
        </p:nvSpPr>
        <p:spPr/>
        <p:txBody>
          <a:bodyPr/>
          <a:lstStyle/>
          <a:p>
            <a:fld id="{2821129E-64F4-4B93-8A4B-5D2ABD6988EF}" type="slidenum">
              <a:rPr lang="en-US" smtClean="0"/>
              <a:t>‹#›</a:t>
            </a:fld>
            <a:endParaRPr lang="en-US"/>
          </a:p>
        </p:txBody>
      </p:sp>
    </p:spTree>
    <p:extLst>
      <p:ext uri="{BB962C8B-B14F-4D97-AF65-F5344CB8AC3E}">
        <p14:creationId xmlns:p14="http://schemas.microsoft.com/office/powerpoint/2010/main" val="1901709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5E9A09-9908-4E34-A7D2-B631EA77BC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C10C3D-9273-4E18-8581-AE853B563B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CB1AC-F838-4CA5-816F-460B0B7B2F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00BB4-88BC-48E4-8100-69701E203B24}" type="datetimeFigureOut">
              <a:rPr lang="en-US" smtClean="0"/>
              <a:t>4/14/2021</a:t>
            </a:fld>
            <a:endParaRPr lang="en-US"/>
          </a:p>
        </p:txBody>
      </p:sp>
      <p:sp>
        <p:nvSpPr>
          <p:cNvPr id="5" name="Footer Placeholder 4">
            <a:extLst>
              <a:ext uri="{FF2B5EF4-FFF2-40B4-BE49-F238E27FC236}">
                <a16:creationId xmlns:a16="http://schemas.microsoft.com/office/drawing/2014/main" id="{CB7495BD-7BD6-4396-8393-3497DA9206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960C37-59F4-4007-BA52-DD102C82E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1129E-64F4-4B93-8A4B-5D2ABD6988EF}" type="slidenum">
              <a:rPr lang="en-US" smtClean="0"/>
              <a:t>‹#›</a:t>
            </a:fld>
            <a:endParaRPr lang="en-US"/>
          </a:p>
        </p:txBody>
      </p:sp>
    </p:spTree>
    <p:extLst>
      <p:ext uri="{BB962C8B-B14F-4D97-AF65-F5344CB8AC3E}">
        <p14:creationId xmlns:p14="http://schemas.microsoft.com/office/powerpoint/2010/main" val="1572147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46">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1" name="Arc 148">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4037D08-71F8-4122-8763-3B0BD9D1A26E}"/>
              </a:ext>
            </a:extLst>
          </p:cNvPr>
          <p:cNvSpPr txBox="1"/>
          <p:nvPr/>
        </p:nvSpPr>
        <p:spPr>
          <a:xfrm>
            <a:off x="892818" y="1370171"/>
            <a:ext cx="5085580"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100">
                <a:solidFill>
                  <a:schemeClr val="bg1"/>
                </a:solidFill>
                <a:latin typeface="+mj-lt"/>
                <a:ea typeface="+mj-ea"/>
                <a:cs typeface="+mj-cs"/>
              </a:rPr>
              <a:t>Faculty Salary Saving Program (FSSP)</a:t>
            </a:r>
          </a:p>
        </p:txBody>
      </p:sp>
      <p:sp>
        <p:nvSpPr>
          <p:cNvPr id="3" name="Subtitle 2">
            <a:extLst>
              <a:ext uri="{FF2B5EF4-FFF2-40B4-BE49-F238E27FC236}">
                <a16:creationId xmlns:a16="http://schemas.microsoft.com/office/drawing/2014/main" id="{5150E511-89E6-4A10-B9D3-046A269735DC}"/>
              </a:ext>
            </a:extLst>
          </p:cNvPr>
          <p:cNvSpPr>
            <a:spLocks noGrp="1"/>
          </p:cNvSpPr>
          <p:nvPr>
            <p:ph type="subTitle" idx="1"/>
          </p:nvPr>
        </p:nvSpPr>
        <p:spPr>
          <a:xfrm>
            <a:off x="892818" y="3849845"/>
            <a:ext cx="5085580" cy="1881751"/>
          </a:xfrm>
        </p:spPr>
        <p:txBody>
          <a:bodyPr vert="horz" lIns="91440" tIns="45720" rIns="91440" bIns="45720" rtlCol="0">
            <a:normAutofit/>
          </a:bodyPr>
          <a:lstStyle/>
          <a:p>
            <a:pPr algn="l"/>
            <a:r>
              <a:rPr lang="en-US">
                <a:solidFill>
                  <a:schemeClr val="bg1"/>
                </a:solidFill>
              </a:rPr>
              <a:t>Presented by </a:t>
            </a:r>
          </a:p>
          <a:p>
            <a:pPr algn="l"/>
            <a:r>
              <a:rPr lang="en-US">
                <a:solidFill>
                  <a:schemeClr val="bg1"/>
                </a:solidFill>
              </a:rPr>
              <a:t>Palvi Sharma, IFAS Budget Office </a:t>
            </a:r>
          </a:p>
          <a:p>
            <a:pPr algn="l"/>
            <a:r>
              <a:rPr lang="en-US">
                <a:solidFill>
                  <a:schemeClr val="bg1"/>
                </a:solidFill>
              </a:rPr>
              <a:t>Elisa Duvall, IFAS Budget Office</a:t>
            </a:r>
          </a:p>
          <a:p>
            <a:pPr algn="l"/>
            <a:r>
              <a:rPr lang="en-US">
                <a:solidFill>
                  <a:schemeClr val="bg1"/>
                </a:solidFill>
              </a:rPr>
              <a:t>Belinda Scurlock, IFAS Budget Office</a:t>
            </a:r>
          </a:p>
          <a:p>
            <a:pPr algn="l"/>
            <a:endParaRPr lang="en-US">
              <a:solidFill>
                <a:schemeClr val="bg1"/>
              </a:solidFill>
            </a:endParaRPr>
          </a:p>
        </p:txBody>
      </p:sp>
      <p:sp>
        <p:nvSpPr>
          <p:cNvPr id="1042" name="Oval 150">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38" name="Picture 14" descr="Zoom Assets - UF/IFAS">
            <a:extLst>
              <a:ext uri="{FF2B5EF4-FFF2-40B4-BE49-F238E27FC236}">
                <a16:creationId xmlns:a16="http://schemas.microsoft.com/office/drawing/2014/main" id="{B6305CF3-46DD-43A5-9086-A1C48F7A14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
          <a:stretch/>
        </p:blipFill>
        <p:spPr bwMode="auto">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3" name="Rectangle 152">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AutoShape 8" descr="UF Institute of Food and Agricultural Sciences logo">
            <a:extLst>
              <a:ext uri="{FF2B5EF4-FFF2-40B4-BE49-F238E27FC236}">
                <a16:creationId xmlns:a16="http://schemas.microsoft.com/office/drawing/2014/main" id="{D2345098-375D-48C4-BC76-47B80AEC08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68080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niversity of Florida - Home | Facebook">
            <a:extLst>
              <a:ext uri="{FF2B5EF4-FFF2-40B4-BE49-F238E27FC236}">
                <a16:creationId xmlns:a16="http://schemas.microsoft.com/office/drawing/2014/main" id="{171C7C35-30E6-45C4-AAF4-EA55D7ADAE46}"/>
              </a:ext>
            </a:extLst>
          </p:cNvPr>
          <p:cNvPicPr>
            <a:picLocks noChangeAspect="1" noChangeArrowheads="1"/>
          </p:cNvPicPr>
          <p:nvPr/>
        </p:nvPicPr>
        <p:blipFill>
          <a:blip r:embed="rId2">
            <a:alphaModFix amt="48000"/>
            <a:extLst>
              <a:ext uri="{BEBA8EAE-BF5A-486C-A8C5-ECC9F3942E4B}">
                <a14:imgProps xmlns:a14="http://schemas.microsoft.com/office/drawing/2010/main">
                  <a14:imgLayer r:embed="rId3">
                    <a14:imgEffect>
                      <a14:colorTemperature colorTemp="6113"/>
                    </a14:imgEffect>
                  </a14:imgLayer>
                </a14:imgProps>
              </a:ex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31AAE3-8559-49DD-B5B5-56DCBE3D50E3}"/>
              </a:ext>
            </a:extLst>
          </p:cNvPr>
          <p:cNvSpPr txBox="1"/>
          <p:nvPr/>
        </p:nvSpPr>
        <p:spPr>
          <a:xfrm>
            <a:off x="1021976" y="1472453"/>
            <a:ext cx="9917206" cy="3231782"/>
          </a:xfrm>
          <a:prstGeom prst="rect">
            <a:avLst/>
          </a:prstGeom>
          <a:noFill/>
        </p:spPr>
        <p:txBody>
          <a:bodyPr wrap="square">
            <a:spAutoFit/>
          </a:bodyPr>
          <a:lstStyle/>
          <a:p>
            <a:pPr>
              <a:lnSpc>
                <a:spcPct val="107000"/>
              </a:lnSpc>
              <a:spcAft>
                <a:spcPts val="800"/>
              </a:spcAft>
            </a:pPr>
            <a:r>
              <a:rPr lang="en-US" sz="2500" dirty="0">
                <a:effectLst/>
                <a:latin typeface="Calibri" panose="020F0502020204030204" pitchFamily="34" charset="0"/>
                <a:ea typeface="Calibri" panose="020F0502020204030204" pitchFamily="34" charset="0"/>
              </a:rPr>
              <a:t>IFAS has established a Faculty Salary Savings Program to return state salary savings to faculty members who have salary charged/distributed on extramural funds. The savings would be returned to 9-month faculty as potential summer salary and to 12-month faculty as program funds in OPS and/or operating dollars the next fiscal year.</a:t>
            </a:r>
          </a:p>
          <a:p>
            <a:pPr marL="0" marR="0">
              <a:lnSpc>
                <a:spcPct val="107000"/>
              </a:lnSpc>
              <a:spcBef>
                <a:spcPts val="0"/>
              </a:spcBef>
              <a:spcAft>
                <a:spcPts val="80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State salary is made up of funds 101, 103, 107,108</a:t>
            </a: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745341D-4249-488C-90A6-1F0EED159534}"/>
              </a:ext>
            </a:extLst>
          </p:cNvPr>
          <p:cNvSpPr txBox="1"/>
          <p:nvPr/>
        </p:nvSpPr>
        <p:spPr>
          <a:xfrm>
            <a:off x="4645958" y="359478"/>
            <a:ext cx="5472953" cy="707886"/>
          </a:xfrm>
          <a:prstGeom prst="rect">
            <a:avLst/>
          </a:prstGeom>
          <a:noFill/>
        </p:spPr>
        <p:txBody>
          <a:bodyPr wrap="square" rtlCol="0">
            <a:spAutoFit/>
          </a:bodyPr>
          <a:lstStyle/>
          <a:p>
            <a:r>
              <a:rPr lang="en-US" sz="4000" dirty="0"/>
              <a:t>What is FSSP?</a:t>
            </a:r>
          </a:p>
        </p:txBody>
      </p:sp>
    </p:spTree>
    <p:extLst>
      <p:ext uri="{BB962C8B-B14F-4D97-AF65-F5344CB8AC3E}">
        <p14:creationId xmlns:p14="http://schemas.microsoft.com/office/powerpoint/2010/main" val="13945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8A2E9D7C-C774-4427-A329-736F4AFBDD07}"/>
              </a:ext>
            </a:extLst>
          </p:cNvPr>
          <p:cNvPicPr>
            <a:picLocks noChangeAspect="1" noChangeArrowheads="1"/>
          </p:cNvPicPr>
          <p:nvPr/>
        </p:nvPicPr>
        <p:blipFill>
          <a:blip r:embed="rId2">
            <a:alphaModFix amt="25000"/>
            <a:extLst>
              <a:ext uri="{BEBA8EAE-BF5A-486C-A8C5-ECC9F3942E4B}">
                <a14:imgProps xmlns:a14="http://schemas.microsoft.com/office/drawing/2010/main">
                  <a14:imgLayer r:embed="rId3">
                    <a14:imgEffect>
                      <a14:colorTemperature colorTemp="3812"/>
                    </a14:imgEffect>
                    <a14:imgEffect>
                      <a14:saturation sat="90000"/>
                    </a14:imgEffect>
                  </a14:imgLayer>
                </a14:imgProps>
              </a:ext>
              <a:ext uri="{28A0092B-C50C-407E-A947-70E740481C1C}">
                <a14:useLocalDpi xmlns:a14="http://schemas.microsoft.com/office/drawing/2010/main" val="0"/>
              </a:ext>
            </a:extLst>
          </a:blip>
          <a:srcRect/>
          <a:stretch>
            <a:fillRect/>
          </a:stretch>
        </p:blipFill>
        <p:spPr bwMode="auto">
          <a:xfrm>
            <a:off x="0" y="3301"/>
            <a:ext cx="12192000" cy="685469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4ECB06EF-4760-4182-82C7-CD80A5CCA9C6}"/>
              </a:ext>
            </a:extLst>
          </p:cNvPr>
          <p:cNvSpPr txBox="1">
            <a:spLocks/>
          </p:cNvSpPr>
          <p:nvPr/>
        </p:nvSpPr>
        <p:spPr>
          <a:xfrm>
            <a:off x="457199" y="833718"/>
            <a:ext cx="10670241" cy="56686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400" dirty="0"/>
              <a:t>Participation is strictly voluntary.</a:t>
            </a:r>
          </a:p>
          <a:p>
            <a:pPr>
              <a:spcBef>
                <a:spcPts val="0"/>
              </a:spcBef>
            </a:pPr>
            <a:endParaRPr lang="en-US" sz="2400" dirty="0"/>
          </a:p>
          <a:p>
            <a:pPr>
              <a:spcBef>
                <a:spcPts val="0"/>
              </a:spcBef>
            </a:pPr>
            <a:r>
              <a:rPr lang="en-US" sz="2400" dirty="0"/>
              <a:t>Consult your department about enrollment</a:t>
            </a:r>
          </a:p>
          <a:p>
            <a:pPr>
              <a:spcBef>
                <a:spcPts val="0"/>
              </a:spcBef>
            </a:pPr>
            <a:endParaRPr lang="en-US" sz="2400" dirty="0"/>
          </a:p>
          <a:p>
            <a:pPr>
              <a:spcBef>
                <a:spcPts val="0"/>
              </a:spcBef>
            </a:pPr>
            <a:r>
              <a:rPr lang="en-US" sz="2400" dirty="0"/>
              <a:t>Effort reporting and cost-sharing obligations must be considered and addressed.</a:t>
            </a:r>
          </a:p>
          <a:p>
            <a:pPr>
              <a:spcBef>
                <a:spcPts val="0"/>
              </a:spcBef>
            </a:pPr>
            <a:endParaRPr lang="en-US" sz="2400" dirty="0"/>
          </a:p>
          <a:p>
            <a:pPr>
              <a:spcBef>
                <a:spcPts val="0"/>
              </a:spcBef>
            </a:pPr>
            <a:r>
              <a:rPr lang="en-US" sz="2400" dirty="0"/>
              <a:t>Faculty members are expected to maintain or enhance their historic performance. For example, the number of graduate students supported and mentored, extension educational programs conducted, and number of courses taught should be maintained or enhanced. </a:t>
            </a:r>
          </a:p>
          <a:p>
            <a:pPr>
              <a:spcBef>
                <a:spcPts val="0"/>
              </a:spcBef>
            </a:pPr>
            <a:endParaRPr lang="en-US" sz="2400" dirty="0"/>
          </a:p>
          <a:p>
            <a:pPr>
              <a:spcBef>
                <a:spcPts val="0"/>
              </a:spcBef>
            </a:pPr>
            <a:r>
              <a:rPr lang="en-US" sz="2400" dirty="0"/>
              <a:t>FSSP applications are only accepted for up to a single year, in advance of the term. If the award is multi-year, the PI must reapply for the FSSP covering the new fiscal year. No retroactive applications will be accepted.</a:t>
            </a:r>
          </a:p>
          <a:p>
            <a:pPr marL="457200" indent="-457200"/>
            <a:endParaRPr lang="en-US" sz="2400" dirty="0"/>
          </a:p>
          <a:p>
            <a:pPr marL="457200" indent="-457200"/>
            <a:endParaRPr lang="en-US" sz="2400" dirty="0"/>
          </a:p>
        </p:txBody>
      </p:sp>
    </p:spTree>
    <p:extLst>
      <p:ext uri="{BB962C8B-B14F-4D97-AF65-F5344CB8AC3E}">
        <p14:creationId xmlns:p14="http://schemas.microsoft.com/office/powerpoint/2010/main" val="845721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0EAD2AB-7F4E-421B-8DB0-E9229E787AA6}"/>
              </a:ext>
            </a:extLst>
          </p:cNvPr>
          <p:cNvSpPr txBox="1"/>
          <p:nvPr/>
        </p:nvSpPr>
        <p:spPr>
          <a:xfrm>
            <a:off x="940855" y="755712"/>
            <a:ext cx="9306813" cy="5078313"/>
          </a:xfrm>
          <a:prstGeom prst="rect">
            <a:avLst/>
          </a:prstGeom>
          <a:noFill/>
        </p:spPr>
        <p:txBody>
          <a:bodyPr wrap="square" rtlCol="0">
            <a:spAutoFit/>
          </a:bodyPr>
          <a:lstStyle/>
          <a:p>
            <a:pPr marL="0" marR="0">
              <a:spcBef>
                <a:spcPts val="0"/>
              </a:spcBef>
              <a:spcAft>
                <a:spcPts val="0"/>
              </a:spcAft>
            </a:pPr>
            <a:r>
              <a:rPr lang="en-US" sz="1800" u="sng" dirty="0">
                <a:effectLst/>
                <a:latin typeface="Calibri" panose="020F0502020204030204" pitchFamily="34" charset="0"/>
                <a:ea typeface="Calibri" panose="020F0502020204030204" pitchFamily="34" charset="0"/>
              </a:rPr>
              <a:t>Submission</a:t>
            </a: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Arial" panose="020B0604020202020204" pitchFamily="34" charset="0"/>
              <a:buChar char="•"/>
              <a:tabLst>
                <a:tab pos="457200" algn="l"/>
              </a:tabLst>
            </a:pPr>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12-month faculty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Submit the form at the beginning of the fiscal year. Please update the budget office with any changes in the FSSP project during the year.</a:t>
            </a:r>
          </a:p>
          <a:p>
            <a:pPr marL="342900" marR="0" lvl="0" indent="-342900">
              <a:spcBef>
                <a:spcPts val="0"/>
              </a:spcBef>
              <a:spcAft>
                <a:spcPts val="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9-month faculty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Submit the form at the beginning of Fall semester. Actuals and estimated projections, will be sent to each faculty at the end of spring term, so they can determine their summer salary appointment to be paid with these savings.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u="sng"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effectLst/>
                <a:latin typeface="Calibri" panose="020F0502020204030204" pitchFamily="34" charset="0"/>
                <a:ea typeface="Calibri" panose="020F0502020204030204" pitchFamily="34" charset="0"/>
              </a:rPr>
              <a:t>Returns: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12-month faculty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After payroll is completed for the last pay period of the fiscal year, we will run the cost distribution reports, pivot and send the notification of the salary savings to the faculty. 75% of the total Salary savings will be returned as program dollars allocated to OPS and/or Operating funds only, to be spent by the current fiscal year end. </a:t>
            </a:r>
          </a:p>
          <a:p>
            <a:pPr marL="342900" marR="0" lvl="0" indent="-342900">
              <a:spcBef>
                <a:spcPts val="0"/>
              </a:spcBef>
              <a:spcAft>
                <a:spcPts val="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9-month faculty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- 75% of the total Salary savings will be returned as summer salary, unless requested otherwise. Any overage in excess of the Summer term will be returned as program dollars in September, allocated to OPS and/or Operating funds only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pic>
        <p:nvPicPr>
          <p:cNvPr id="2052" name="Picture 4" descr="Univ. of Florida administration to vote on canceling March Spring Break |  WFLA">
            <a:extLst>
              <a:ext uri="{FF2B5EF4-FFF2-40B4-BE49-F238E27FC236}">
                <a16:creationId xmlns:a16="http://schemas.microsoft.com/office/drawing/2014/main" id="{480B1AB6-E57E-43CF-9297-B5577D270194}"/>
              </a:ext>
            </a:extLst>
          </p:cNvPr>
          <p:cNvPicPr>
            <a:picLocks noChangeAspect="1" noChangeArrowheads="1"/>
          </p:cNvPicPr>
          <p:nvPr/>
        </p:nvPicPr>
        <p:blipFill>
          <a:blip r:embed="rId2">
            <a:alphaModFix amt="32000"/>
            <a:extLst>
              <a:ext uri="{BEBA8EAE-BF5A-486C-A8C5-ECC9F3942E4B}">
                <a14:imgProps xmlns:a14="http://schemas.microsoft.com/office/drawing/2010/main">
                  <a14:imgLayer r:embed="rId3">
                    <a14:imgEffect>
                      <a14:colorTemperature colorTemp="297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reflection endPos="0" dist="50800" dir="5400000" sy="-100000" algn="bl" rotWithShape="0"/>
          </a:effectLst>
        </p:spPr>
      </p:pic>
    </p:spTree>
    <p:extLst>
      <p:ext uri="{BB962C8B-B14F-4D97-AF65-F5344CB8AC3E}">
        <p14:creationId xmlns:p14="http://schemas.microsoft.com/office/powerpoint/2010/main" val="47475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7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37D3C58-157B-4912-9DBB-400F7B9B39CF}"/>
              </a:ext>
            </a:extLst>
          </p:cNvPr>
          <p:cNvSpPr txBox="1"/>
          <p:nvPr/>
        </p:nvSpPr>
        <p:spPr>
          <a:xfrm>
            <a:off x="1028700" y="1967266"/>
            <a:ext cx="2628900" cy="2547257"/>
          </a:xfrm>
          <a:prstGeom prst="rect">
            <a:avLst/>
          </a:prstGeom>
          <a:solidFill>
            <a:schemeClr val="accent1"/>
          </a:solidFill>
          <a:ln>
            <a:solidFill>
              <a:schemeClr val="accent1">
                <a:alpha val="96000"/>
              </a:schemeClr>
            </a:solidFill>
          </a:ln>
        </p:spPr>
        <p:txBody>
          <a:bodyPr vert="horz" lIns="91440" tIns="45720" rIns="91440" bIns="45720" rtlCol="0" anchor="ctr">
            <a:normAutofit/>
          </a:bodyPr>
          <a:lstStyle/>
          <a:p>
            <a:pPr algn="ctr">
              <a:lnSpc>
                <a:spcPct val="90000"/>
              </a:lnSpc>
              <a:spcBef>
                <a:spcPct val="0"/>
              </a:spcBef>
              <a:spcAft>
                <a:spcPts val="600"/>
              </a:spcAft>
            </a:pPr>
            <a:r>
              <a:rPr lang="en-US" sz="3600" kern="1200" dirty="0">
                <a:solidFill>
                  <a:srgbClr val="FFFFFF"/>
                </a:solidFill>
                <a:latin typeface="+mj-lt"/>
                <a:ea typeface="+mj-ea"/>
                <a:cs typeface="+mj-cs"/>
              </a:rPr>
              <a:t>FSSP FORM</a:t>
            </a:r>
          </a:p>
        </p:txBody>
      </p:sp>
      <p:graphicFrame>
        <p:nvGraphicFramePr>
          <p:cNvPr id="6" name="Table 5">
            <a:extLst>
              <a:ext uri="{FF2B5EF4-FFF2-40B4-BE49-F238E27FC236}">
                <a16:creationId xmlns:a16="http://schemas.microsoft.com/office/drawing/2014/main" id="{E91C19A6-9E22-414E-8E1B-12BD5EFFA562}"/>
              </a:ext>
            </a:extLst>
          </p:cNvPr>
          <p:cNvGraphicFramePr>
            <a:graphicFrameLocks noGrp="1"/>
          </p:cNvGraphicFramePr>
          <p:nvPr>
            <p:extLst>
              <p:ext uri="{D42A27DB-BD31-4B8C-83A1-F6EECF244321}">
                <p14:modId xmlns:p14="http://schemas.microsoft.com/office/powerpoint/2010/main" val="2557420261"/>
              </p:ext>
            </p:extLst>
          </p:nvPr>
        </p:nvGraphicFramePr>
        <p:xfrm>
          <a:off x="4587874" y="743922"/>
          <a:ext cx="6946774" cy="5246693"/>
        </p:xfrm>
        <a:graphic>
          <a:graphicData uri="http://schemas.openxmlformats.org/drawingml/2006/table">
            <a:tbl>
              <a:tblPr>
                <a:tableStyleId>{9D7B26C5-4107-4FEC-AEDC-1716B250A1EF}</a:tableStyleId>
              </a:tblPr>
              <a:tblGrid>
                <a:gridCol w="1287056">
                  <a:extLst>
                    <a:ext uri="{9D8B030D-6E8A-4147-A177-3AD203B41FA5}">
                      <a16:colId xmlns:a16="http://schemas.microsoft.com/office/drawing/2014/main" val="3383804495"/>
                    </a:ext>
                  </a:extLst>
                </a:gridCol>
                <a:gridCol w="139937">
                  <a:extLst>
                    <a:ext uri="{9D8B030D-6E8A-4147-A177-3AD203B41FA5}">
                      <a16:colId xmlns:a16="http://schemas.microsoft.com/office/drawing/2014/main" val="2404113237"/>
                    </a:ext>
                  </a:extLst>
                </a:gridCol>
                <a:gridCol w="1147119">
                  <a:extLst>
                    <a:ext uri="{9D8B030D-6E8A-4147-A177-3AD203B41FA5}">
                      <a16:colId xmlns:a16="http://schemas.microsoft.com/office/drawing/2014/main" val="1725762077"/>
                    </a:ext>
                  </a:extLst>
                </a:gridCol>
                <a:gridCol w="583777">
                  <a:extLst>
                    <a:ext uri="{9D8B030D-6E8A-4147-A177-3AD203B41FA5}">
                      <a16:colId xmlns:a16="http://schemas.microsoft.com/office/drawing/2014/main" val="2983407320"/>
                    </a:ext>
                  </a:extLst>
                </a:gridCol>
                <a:gridCol w="300880">
                  <a:extLst>
                    <a:ext uri="{9D8B030D-6E8A-4147-A177-3AD203B41FA5}">
                      <a16:colId xmlns:a16="http://schemas.microsoft.com/office/drawing/2014/main" val="3030749657"/>
                    </a:ext>
                  </a:extLst>
                </a:gridCol>
                <a:gridCol w="280110">
                  <a:extLst>
                    <a:ext uri="{9D8B030D-6E8A-4147-A177-3AD203B41FA5}">
                      <a16:colId xmlns:a16="http://schemas.microsoft.com/office/drawing/2014/main" val="1066506104"/>
                    </a:ext>
                  </a:extLst>
                </a:gridCol>
                <a:gridCol w="370757">
                  <a:extLst>
                    <a:ext uri="{9D8B030D-6E8A-4147-A177-3AD203B41FA5}">
                      <a16:colId xmlns:a16="http://schemas.microsoft.com/office/drawing/2014/main" val="2882502242"/>
                    </a:ext>
                  </a:extLst>
                </a:gridCol>
                <a:gridCol w="882070">
                  <a:extLst>
                    <a:ext uri="{9D8B030D-6E8A-4147-A177-3AD203B41FA5}">
                      <a16:colId xmlns:a16="http://schemas.microsoft.com/office/drawing/2014/main" val="633762349"/>
                    </a:ext>
                  </a:extLst>
                </a:gridCol>
                <a:gridCol w="252260">
                  <a:extLst>
                    <a:ext uri="{9D8B030D-6E8A-4147-A177-3AD203B41FA5}">
                      <a16:colId xmlns:a16="http://schemas.microsoft.com/office/drawing/2014/main" val="2147093455"/>
                    </a:ext>
                  </a:extLst>
                </a:gridCol>
                <a:gridCol w="1018092">
                  <a:extLst>
                    <a:ext uri="{9D8B030D-6E8A-4147-A177-3AD203B41FA5}">
                      <a16:colId xmlns:a16="http://schemas.microsoft.com/office/drawing/2014/main" val="943973066"/>
                    </a:ext>
                  </a:extLst>
                </a:gridCol>
                <a:gridCol w="684716">
                  <a:extLst>
                    <a:ext uri="{9D8B030D-6E8A-4147-A177-3AD203B41FA5}">
                      <a16:colId xmlns:a16="http://schemas.microsoft.com/office/drawing/2014/main" val="25795838"/>
                    </a:ext>
                  </a:extLst>
                </a:gridCol>
              </a:tblGrid>
              <a:tr h="249949">
                <a:tc gridSpan="3">
                  <a:txBody>
                    <a:bodyPr/>
                    <a:lstStyle/>
                    <a:p>
                      <a:pPr algn="l" fontAlgn="b"/>
                      <a:r>
                        <a:rPr lang="en-US" sz="800" b="1" u="none" strike="noStrike" dirty="0">
                          <a:effectLst/>
                        </a:rPr>
                        <a:t>NAME</a:t>
                      </a:r>
                      <a:endParaRPr lang="en-US" sz="800" b="1" i="0" u="none" strike="noStrike" dirty="0">
                        <a:solidFill>
                          <a:srgbClr val="000000"/>
                        </a:solidFill>
                        <a:effectLst/>
                        <a:latin typeface="Calibri" panose="020F0502020204030204" pitchFamily="34" charset="0"/>
                      </a:endParaRPr>
                    </a:p>
                    <a:p>
                      <a:pPr algn="l" fontAlgn="b"/>
                      <a:r>
                        <a:rPr lang="en-US" sz="800" u="sng" strike="noStrike" dirty="0">
                          <a:effectLst/>
                        </a:rPr>
                        <a:t> </a:t>
                      </a:r>
                      <a:endParaRPr lang="en-US" sz="800" b="1" i="0" u="sng" strike="noStrike" dirty="0">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l" fontAlgn="b"/>
                      <a:endParaRPr lang="en-US" sz="800" b="1" i="0" u="sng" strike="noStrike" dirty="0">
                        <a:solidFill>
                          <a:srgbClr val="000000"/>
                        </a:solidFill>
                        <a:effectLst/>
                        <a:latin typeface="Calibri" panose="020F0502020204030204" pitchFamily="34" charset="0"/>
                      </a:endParaRPr>
                    </a:p>
                  </a:txBody>
                  <a:tcPr marL="3580" marR="3580" marT="3580" marB="0" anchor="b">
                    <a:lnB w="12700" cap="flat" cmpd="sng" algn="ctr">
                      <a:solidFill>
                        <a:schemeClr val="tx1"/>
                      </a:solidFill>
                      <a:prstDash val="solid"/>
                      <a:round/>
                      <a:headEnd type="none" w="med" len="med"/>
                      <a:tailEnd type="none" w="med" len="med"/>
                    </a:lnB>
                  </a:tcPr>
                </a:tc>
                <a:tc gridSpan="3">
                  <a:txBody>
                    <a:bodyPr/>
                    <a:lstStyle/>
                    <a:p>
                      <a:pPr algn="ctr" fontAlgn="b"/>
                      <a:r>
                        <a:rPr lang="en-US" sz="800" u="sng" strike="noStrike" dirty="0">
                          <a:effectLst/>
                        </a:rPr>
                        <a:t> </a:t>
                      </a:r>
                      <a:endParaRPr lang="en-US" sz="800" b="1" i="0" u="sng" strike="noStrike" dirty="0">
                        <a:solidFill>
                          <a:srgbClr val="000000"/>
                        </a:solidFill>
                        <a:effectLst/>
                        <a:latin typeface="Calibri" panose="020F0502020204030204" pitchFamily="34" charset="0"/>
                      </a:endParaRPr>
                    </a:p>
                  </a:txBody>
                  <a:tcPr marL="3580" marR="3580" marT="358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800" b="1" i="0" u="none" strike="noStrike" dirty="0">
                        <a:solidFill>
                          <a:srgbClr val="000000"/>
                        </a:solidFill>
                        <a:effectLst/>
                        <a:latin typeface="Calibri" panose="020F0502020204030204" pitchFamily="34" charset="0"/>
                      </a:endParaRPr>
                    </a:p>
                  </a:txBody>
                  <a:tcPr marL="3580" marR="3580" marT="3580" marB="0" anchor="b">
                    <a:lnT w="12700" cap="flat" cmpd="sng" algn="ctr">
                      <a:solidFill>
                        <a:schemeClr val="tx1"/>
                      </a:solidFill>
                      <a:prstDash val="solid"/>
                      <a:round/>
                      <a:headEnd type="none" w="med" len="med"/>
                      <a:tailEnd type="none" w="med" len="med"/>
                    </a:lnT>
                  </a:tcPr>
                </a:tc>
                <a:tc gridSpan="2">
                  <a:txBody>
                    <a:bodyPr/>
                    <a:lstStyle/>
                    <a:p>
                      <a:pPr algn="l" fontAlgn="b"/>
                      <a:r>
                        <a:rPr lang="en-US" sz="800" b="1" u="none" strike="noStrike" dirty="0">
                          <a:effectLst/>
                        </a:rPr>
                        <a:t>UFID</a:t>
                      </a:r>
                      <a:endParaRPr lang="en-US" sz="800" b="1" i="0" u="none" strike="noStrike" dirty="0">
                        <a:solidFill>
                          <a:srgbClr val="000000"/>
                        </a:solidFill>
                        <a:effectLst/>
                        <a:latin typeface="Calibri" panose="020F0502020204030204" pitchFamily="34" charset="0"/>
                      </a:endParaRPr>
                    </a:p>
                  </a:txBody>
                  <a:tcPr marL="3580" marR="3580" marT="358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04943835"/>
                  </a:ext>
                </a:extLst>
              </a:tr>
              <a:tr h="141640">
                <a:tc gridSpan="2">
                  <a:txBody>
                    <a:bodyPr/>
                    <a:lstStyle/>
                    <a:p>
                      <a:pPr algn="l" fontAlgn="b"/>
                      <a:r>
                        <a:rPr lang="en-US" sz="800" b="1" u="none" strike="noStrike" dirty="0">
                          <a:effectLst/>
                        </a:rPr>
                        <a:t>TITLE</a:t>
                      </a:r>
                      <a:endParaRPr lang="en-US" sz="800" b="1" i="0" u="none" strike="noStrike" dirty="0">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fontAlgn="b"/>
                      <a:r>
                        <a:rPr lang="en-US" sz="800" u="none" strike="noStrike" dirty="0">
                          <a:effectLst/>
                        </a:rPr>
                        <a:t> </a:t>
                      </a:r>
                      <a:endParaRPr lang="en-US" sz="800" b="1" i="0" u="none" strike="noStrike" dirty="0">
                        <a:solidFill>
                          <a:srgbClr val="000000"/>
                        </a:solidFill>
                        <a:effectLst/>
                        <a:latin typeface="Calibri" panose="020F0502020204030204" pitchFamily="34" charset="0"/>
                      </a:endParaRPr>
                    </a:p>
                  </a:txBody>
                  <a:tcPr marL="3580" marR="3580" marT="358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800" u="none" strike="noStrike" dirty="0">
                          <a:effectLst/>
                        </a:rPr>
                        <a:t> </a:t>
                      </a:r>
                      <a:endParaRPr lang="en-US" sz="800" b="1" i="0" u="none" strike="noStrike" dirty="0">
                        <a:solidFill>
                          <a:srgbClr val="000000"/>
                        </a:solidFill>
                        <a:effectLst/>
                        <a:latin typeface="Calibri" panose="020F0502020204030204" pitchFamily="34" charset="0"/>
                      </a:endParaRPr>
                    </a:p>
                  </a:txBody>
                  <a:tcPr marL="3580" marR="3580" marT="358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800" b="1" i="0" u="none" strike="noStrike">
                        <a:solidFill>
                          <a:srgbClr val="000000"/>
                        </a:solidFill>
                        <a:effectLst/>
                        <a:latin typeface="Calibri" panose="020F0502020204030204" pitchFamily="34" charset="0"/>
                      </a:endParaRPr>
                    </a:p>
                  </a:txBody>
                  <a:tcPr marL="3580" marR="3580" marT="3580" marB="0" anchor="b"/>
                </a:tc>
                <a:tc gridSpan="2">
                  <a:txBody>
                    <a:bodyPr/>
                    <a:lstStyle/>
                    <a:p>
                      <a:pPr algn="l" fontAlgn="b"/>
                      <a:r>
                        <a:rPr lang="en-US" sz="800" b="1" u="none" strike="noStrike" dirty="0">
                          <a:effectLst/>
                        </a:rPr>
                        <a:t>UNIT</a:t>
                      </a:r>
                      <a:endParaRPr lang="en-US" sz="800" b="1" i="0" u="none" strike="noStrike" dirty="0">
                        <a:solidFill>
                          <a:srgbClr val="000000"/>
                        </a:solidFill>
                        <a:effectLst/>
                        <a:latin typeface="Calibri" panose="020F0502020204030204" pitchFamily="34" charset="0"/>
                      </a:endParaRPr>
                    </a:p>
                  </a:txBody>
                  <a:tcPr marL="3580" marR="3580" marT="358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l" fontAlgn="b"/>
                      <a:r>
                        <a:rPr lang="en-US" sz="800" u="none" strike="noStrike" dirty="0">
                          <a:effectLst/>
                        </a:rPr>
                        <a:t> </a:t>
                      </a:r>
                      <a:endParaRPr lang="en-US" sz="800" b="1" i="0" u="none" strike="noStrike" dirty="0">
                        <a:solidFill>
                          <a:srgbClr val="000000"/>
                        </a:solidFill>
                        <a:effectLs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55220614"/>
                  </a:ext>
                </a:extLst>
              </a:tr>
              <a:tr h="163732">
                <a:tc gridSpan="4">
                  <a:txBody>
                    <a:bodyPr/>
                    <a:lstStyle/>
                    <a:p>
                      <a:pPr algn="l" fontAlgn="b"/>
                      <a:r>
                        <a:rPr lang="en-US" sz="800" b="1" u="none" strike="noStrike" dirty="0">
                          <a:effectLst/>
                        </a:rPr>
                        <a:t>PROPOSED DURATION:   </a:t>
                      </a:r>
                      <a:endParaRPr lang="en-US" sz="800" b="1" i="0" u="none" strike="noStrike" dirty="0">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800" u="none" strike="noStrike" dirty="0">
                          <a:effectLst/>
                        </a:rPr>
                        <a:t>    </a:t>
                      </a:r>
                      <a:r>
                        <a:rPr lang="en-US" sz="800" b="1" u="none" strike="noStrike" dirty="0">
                          <a:effectLst/>
                        </a:rPr>
                        <a:t>9-Month Faculty:       </a:t>
                      </a:r>
                      <a:endParaRPr lang="en-US" sz="800" b="1" i="0" u="none" strike="noStrike" dirty="0">
                        <a:solidFill>
                          <a:srgbClr val="000000"/>
                        </a:solidFill>
                        <a:effectLst/>
                        <a:latin typeface="Calibri" panose="020F0502020204030204" pitchFamily="34" charset="0"/>
                      </a:endParaRPr>
                    </a:p>
                  </a:txBody>
                  <a:tcPr marL="3580" marR="3580" marT="358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gridSpan="2">
                  <a:txBody>
                    <a:bodyPr/>
                    <a:lstStyle/>
                    <a:p>
                      <a:pPr algn="l" fontAlgn="b"/>
                      <a:endParaRPr lang="en-US" sz="800" b="1" i="0" u="none" strike="noStrike" dirty="0">
                        <a:solidFill>
                          <a:srgbClr val="000000"/>
                        </a:solidFill>
                        <a:effectLst/>
                        <a:latin typeface="Calibri" panose="020F0502020204030204" pitchFamily="34" charset="0"/>
                      </a:endParaRPr>
                    </a:p>
                  </a:txBody>
                  <a:tcPr marL="3580" marR="3580" marT="358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l" fontAlgn="b"/>
                      <a:endParaRPr lang="en-US" sz="800" b="1" i="0" u="none" strike="noStrike" dirty="0">
                        <a:solidFill>
                          <a:srgbClr val="000000"/>
                        </a:solidFill>
                        <a:effectLs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664225533"/>
                  </a:ext>
                </a:extLst>
              </a:tr>
              <a:tr h="267451">
                <a:tc gridSpan="11">
                  <a:txBody>
                    <a:bodyPr/>
                    <a:lstStyle/>
                    <a:p>
                      <a:pPr algn="l" fontAlgn="b"/>
                      <a:r>
                        <a:rPr lang="en-US" sz="800" u="none" strike="noStrike" dirty="0">
                          <a:effectLst/>
                        </a:rPr>
                        <a:t>List project funding source(s) for non-state funds. UF Foundation/SHARE and Faculty Service Program funds are not eligible for this program. Please indicate project number(s), dates and percentage of distribution.</a:t>
                      </a:r>
                      <a:endParaRPr lang="en-US" sz="800" b="0" i="0" u="none" strike="noStrike" dirty="0">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8192175"/>
                  </a:ext>
                </a:extLst>
              </a:tr>
              <a:tr h="163732">
                <a:tc gridSpan="3">
                  <a:txBody>
                    <a:bodyPr/>
                    <a:lstStyle/>
                    <a:p>
                      <a:pPr algn="l" fontAlgn="b"/>
                      <a:r>
                        <a:rPr lang="en-US" sz="800" b="1" u="none" strike="noStrike" dirty="0">
                          <a:effectLst/>
                        </a:rPr>
                        <a:t>Project #</a:t>
                      </a:r>
                      <a:endParaRPr lang="en-US" sz="800" b="1" i="0" u="none" strike="noStrike" dirty="0">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b"/>
                      <a:r>
                        <a:rPr lang="en-US" sz="800" b="1" u="none" strike="noStrike" dirty="0">
                          <a:effectLst/>
                        </a:rPr>
                        <a:t>Dates</a:t>
                      </a:r>
                      <a:endParaRPr lang="en-US" sz="800" b="1" i="0" u="none" strike="noStrike" dirty="0">
                        <a:solidFill>
                          <a:srgbClr val="000000"/>
                        </a:solidFill>
                        <a:effectLs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fontAlgn="b"/>
                      <a:endParaRPr lang="en-US" sz="800" b="1" i="0" u="none" strike="noStrike">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800" b="1" u="none" strike="noStrike" dirty="0">
                          <a:effectLst/>
                        </a:rPr>
                        <a:t>Distribution percentage</a:t>
                      </a:r>
                      <a:endParaRPr lang="en-US" sz="800" b="1" i="0" u="none" strike="noStrike" dirty="0">
                        <a:solidFill>
                          <a:srgbClr val="000000"/>
                        </a:solidFill>
                        <a:effectLs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fontAlgn="b"/>
                      <a:endParaRPr lang="en-US" sz="800" b="1" i="0" u="none" strike="noStrike" dirty="0">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1" u="none" strike="noStrike" dirty="0">
                          <a:effectLst/>
                        </a:rPr>
                        <a:t>Funding Source</a:t>
                      </a:r>
                      <a:endParaRPr lang="en-US" sz="800" b="1" i="0" u="none" strike="noStrike" dirty="0">
                        <a:solidFill>
                          <a:srgbClr val="000000"/>
                        </a:solidFill>
                        <a:effectLs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1" i="0" u="none" strike="noStrike" dirty="0">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2282521"/>
                  </a:ext>
                </a:extLst>
              </a:tr>
              <a:tr h="163732">
                <a:tc>
                  <a:txBody>
                    <a:bodyPr/>
                    <a:lstStyle/>
                    <a:p>
                      <a:pPr algn="ctr" fontAlgn="b"/>
                      <a:r>
                        <a:rPr lang="en-US" sz="800" b="1" u="none" strike="noStrike" dirty="0">
                          <a:effectLst/>
                          <a:highlight>
                            <a:srgbClr val="FFFF00"/>
                          </a:highlight>
                        </a:rPr>
                        <a:t> </a:t>
                      </a:r>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u="none" strike="noStrike">
                          <a:effectLst/>
                          <a:highlight>
                            <a:srgbClr val="FFFF00"/>
                          </a:highlight>
                        </a:rPr>
                        <a:t> </a:t>
                      </a:r>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800" b="1" u="none" strike="noStrike">
                          <a:effectLst/>
                          <a:highlight>
                            <a:srgbClr val="FFFF00"/>
                          </a:highlight>
                        </a:rPr>
                        <a:t> </a:t>
                      </a:r>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1" u="none" strike="noStrike" dirty="0">
                          <a:effectLst/>
                          <a:highlight>
                            <a:srgbClr val="FFFF00"/>
                          </a:highlight>
                        </a:rPr>
                        <a:t> </a:t>
                      </a:r>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6253161"/>
                  </a:ext>
                </a:extLst>
              </a:tr>
              <a:tr h="163732">
                <a:tc>
                  <a:txBody>
                    <a:bodyPr/>
                    <a:lstStyle/>
                    <a:p>
                      <a:pPr algn="ctr" fontAlgn="b"/>
                      <a:r>
                        <a:rPr lang="en-US" sz="800" b="1" u="none" strike="noStrike" dirty="0">
                          <a:effectLst/>
                          <a:highlight>
                            <a:srgbClr val="FFFF00"/>
                          </a:highlight>
                        </a:rPr>
                        <a:t> </a:t>
                      </a:r>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u="none" strike="noStrike">
                          <a:effectLst/>
                          <a:highlight>
                            <a:srgbClr val="FFFF00"/>
                          </a:highlight>
                        </a:rPr>
                        <a:t> </a:t>
                      </a:r>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800" b="1" u="none" strike="noStrike">
                          <a:effectLst/>
                          <a:highlight>
                            <a:srgbClr val="FFFF00"/>
                          </a:highlight>
                        </a:rPr>
                        <a:t> </a:t>
                      </a:r>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1" u="none" strike="noStrike">
                          <a:effectLst/>
                          <a:highlight>
                            <a:srgbClr val="FFFF00"/>
                          </a:highlight>
                        </a:rPr>
                        <a:t> </a:t>
                      </a:r>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3133548"/>
                  </a:ext>
                </a:extLst>
              </a:tr>
              <a:tr h="163732">
                <a:tc>
                  <a:txBody>
                    <a:bodyPr/>
                    <a:lstStyle/>
                    <a:p>
                      <a:pPr algn="ctr" fontAlgn="b"/>
                      <a:r>
                        <a:rPr lang="en-US" sz="800" b="1" u="none" strike="noStrike" dirty="0">
                          <a:effectLst/>
                          <a:highlight>
                            <a:srgbClr val="FFFF00"/>
                          </a:highlight>
                        </a:rPr>
                        <a:t> </a:t>
                      </a:r>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u="none" strike="noStrike" dirty="0">
                          <a:effectLst/>
                          <a:highlight>
                            <a:srgbClr val="FFFF00"/>
                          </a:highlight>
                        </a:rPr>
                        <a:t> </a:t>
                      </a:r>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800" b="1" u="none" strike="noStrike">
                          <a:effectLst/>
                          <a:highlight>
                            <a:srgbClr val="FFFF00"/>
                          </a:highlight>
                        </a:rPr>
                        <a:t> </a:t>
                      </a:r>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1" u="none" strike="noStrike">
                          <a:effectLst/>
                          <a:highlight>
                            <a:srgbClr val="FFFF00"/>
                          </a:highlight>
                        </a:rPr>
                        <a:t> </a:t>
                      </a:r>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6979235"/>
                  </a:ext>
                </a:extLst>
              </a:tr>
              <a:tr h="163732">
                <a:tc>
                  <a:txBody>
                    <a:bodyPr/>
                    <a:lstStyle/>
                    <a:p>
                      <a:pPr algn="ctr" fontAlgn="b"/>
                      <a:r>
                        <a:rPr lang="en-US" sz="800" b="1" u="none" strike="noStrike" dirty="0">
                          <a:effectLst/>
                          <a:highlight>
                            <a:srgbClr val="FFFF00"/>
                          </a:highlight>
                        </a:rPr>
                        <a:t> </a:t>
                      </a:r>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u="none" strike="noStrike" dirty="0">
                          <a:effectLst/>
                          <a:highlight>
                            <a:srgbClr val="FFFF00"/>
                          </a:highlight>
                        </a:rPr>
                        <a:t> </a:t>
                      </a:r>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800" b="1" u="none" strike="noStrike" dirty="0">
                          <a:effectLst/>
                          <a:highlight>
                            <a:srgbClr val="FFFF00"/>
                          </a:highlight>
                        </a:rPr>
                        <a:t> </a:t>
                      </a:r>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1" u="none" strike="noStrike">
                          <a:effectLst/>
                          <a:highlight>
                            <a:srgbClr val="FFFF00"/>
                          </a:highlight>
                        </a:rPr>
                        <a:t> </a:t>
                      </a:r>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8838901"/>
                  </a:ext>
                </a:extLst>
              </a:tr>
              <a:tr h="163732">
                <a:tc>
                  <a:txBody>
                    <a:bodyPr/>
                    <a:lstStyle/>
                    <a:p>
                      <a:pPr algn="ctr" fontAlgn="b"/>
                      <a:r>
                        <a:rPr lang="en-US" sz="800" b="1" u="none" strike="noStrike" dirty="0">
                          <a:effectLst/>
                          <a:highlight>
                            <a:srgbClr val="FFFF00"/>
                          </a:highlight>
                        </a:rPr>
                        <a:t> </a:t>
                      </a:r>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u="none" strike="noStrike">
                          <a:effectLst/>
                          <a:highlight>
                            <a:srgbClr val="FFFF00"/>
                          </a:highlight>
                        </a:rPr>
                        <a:t> </a:t>
                      </a:r>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800" b="1" u="none" strike="noStrike" dirty="0">
                          <a:effectLst/>
                          <a:highlight>
                            <a:srgbClr val="FFFF00"/>
                          </a:highlight>
                        </a:rPr>
                        <a:t> </a:t>
                      </a:r>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1" u="none" strike="noStrike">
                          <a:effectLst/>
                          <a:highlight>
                            <a:srgbClr val="FFFF00"/>
                          </a:highlight>
                        </a:rPr>
                        <a:t> </a:t>
                      </a:r>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8865124"/>
                  </a:ext>
                </a:extLst>
              </a:tr>
              <a:tr h="163732">
                <a:tc>
                  <a:txBody>
                    <a:bodyPr/>
                    <a:lstStyle/>
                    <a:p>
                      <a:pPr algn="ctr" fontAlgn="b"/>
                      <a:r>
                        <a:rPr lang="en-US" sz="800" b="1" u="none" strike="noStrike" dirty="0">
                          <a:effectLst/>
                          <a:highlight>
                            <a:srgbClr val="FFFF00"/>
                          </a:highlight>
                        </a:rPr>
                        <a:t> </a:t>
                      </a:r>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endParaRPr lang="en-US" sz="800" b="1" i="0" u="none" strike="noStrike">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u="none" strike="noStrike" dirty="0">
                          <a:effectLst/>
                          <a:highlight>
                            <a:srgbClr val="FFFF00"/>
                          </a:highlight>
                        </a:rPr>
                        <a:t> </a:t>
                      </a:r>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800" b="1" u="none" strike="noStrike" dirty="0">
                          <a:effectLst/>
                          <a:highlight>
                            <a:srgbClr val="FFFF00"/>
                          </a:highlight>
                        </a:rPr>
                        <a:t> </a:t>
                      </a:r>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1" u="none" strike="noStrike" dirty="0">
                          <a:effectLst/>
                          <a:highlight>
                            <a:srgbClr val="FFFF00"/>
                          </a:highlight>
                        </a:rPr>
                        <a:t> </a:t>
                      </a:r>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1" i="0" u="none" strike="noStrike" dirty="0">
                        <a:solidFill>
                          <a:srgbClr val="000000"/>
                        </a:solidFill>
                        <a:effectLst/>
                        <a:highlight>
                          <a:srgbClr val="FFFF00"/>
                        </a:highligh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9281821"/>
                  </a:ext>
                </a:extLst>
              </a:tr>
              <a:tr h="163732">
                <a:tc gridSpan="3">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gridSpan="3">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3580" marR="3580" marT="358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gridSpan="3">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3580" marR="3580" marT="358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gridSpan="2">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349995808"/>
                  </a:ext>
                </a:extLst>
              </a:tr>
              <a:tr h="163732">
                <a:tc gridSpan="11">
                  <a:txBody>
                    <a:bodyPr/>
                    <a:lstStyle/>
                    <a:p>
                      <a:pPr algn="l" fontAlgn="b"/>
                      <a:r>
                        <a:rPr lang="en-US" sz="800" u="none" strike="noStrike">
                          <a:effectLst/>
                        </a:rPr>
                        <a:t>The faculty member's signature verifies agreement to the following statements and is required prior to the implementation of a FSSP:</a:t>
                      </a:r>
                      <a:endParaRPr lang="en-US" sz="800" b="0" i="0" u="none" strike="noStrike">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31896512"/>
                  </a:ext>
                </a:extLst>
              </a:tr>
              <a:tr h="163732">
                <a:tc gridSpan="11">
                  <a:txBody>
                    <a:bodyPr/>
                    <a:lstStyle/>
                    <a:p>
                      <a:pPr algn="l" fontAlgn="b"/>
                      <a:r>
                        <a:rPr lang="en-US" sz="800" u="none" strike="noStrike">
                          <a:effectLst/>
                        </a:rPr>
                        <a:t>*Participation is strictly voluntary.</a:t>
                      </a:r>
                      <a:endParaRPr lang="en-US" sz="800" b="0" i="0" u="none" strike="noStrike">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5190603"/>
                  </a:ext>
                </a:extLst>
              </a:tr>
              <a:tr h="163732">
                <a:tc gridSpan="11">
                  <a:txBody>
                    <a:bodyPr/>
                    <a:lstStyle/>
                    <a:p>
                      <a:pPr algn="l" fontAlgn="b"/>
                      <a:r>
                        <a:rPr lang="en-US" sz="800" u="none" strike="noStrike">
                          <a:effectLst/>
                        </a:rPr>
                        <a:t>*Effort reporting and cost-sharing obligations must be considered and addressed.</a:t>
                      </a:r>
                      <a:endParaRPr lang="en-US" sz="800" b="0" i="0" u="none" strike="noStrike">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2696102"/>
                  </a:ext>
                </a:extLst>
              </a:tr>
              <a:tr h="292653">
                <a:tc gridSpan="11">
                  <a:txBody>
                    <a:bodyPr/>
                    <a:lstStyle/>
                    <a:p>
                      <a:pPr algn="l" fontAlgn="b"/>
                      <a:r>
                        <a:rPr lang="en-US" sz="800" u="none" strike="noStrike" dirty="0">
                          <a:effectLst/>
                        </a:rPr>
                        <a:t>*Faculty members are expected to maintain or enhance their historic performance. For example, the number of graduate students supported and mentored, extension educational programs conducted, and number and quality of courses taught should be maintained or enhanced. </a:t>
                      </a:r>
                      <a:endParaRPr lang="en-US" sz="800" b="0" i="0" u="none" strike="noStrike" dirty="0">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0222937"/>
                  </a:ext>
                </a:extLst>
              </a:tr>
              <a:tr h="292653">
                <a:tc gridSpan="11">
                  <a:txBody>
                    <a:bodyPr/>
                    <a:lstStyle/>
                    <a:p>
                      <a:pPr algn="l" fontAlgn="b"/>
                      <a:r>
                        <a:rPr lang="en-US" sz="800" u="none" strike="noStrike">
                          <a:effectLst/>
                        </a:rPr>
                        <a:t>*FSSP applications are only accepted for up to a single year, in advance of the term. If the award is multi-year, the PI must reapply for the FSSP covering the new fiscal year. No retroactive applications will be accepted.</a:t>
                      </a:r>
                      <a:endParaRPr lang="en-US" sz="800" b="0" i="0" u="none" strike="noStrike">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0751068"/>
                  </a:ext>
                </a:extLst>
              </a:tr>
              <a:tr h="292653">
                <a:tc gridSpan="11">
                  <a:txBody>
                    <a:bodyPr/>
                    <a:lstStyle/>
                    <a:p>
                      <a:pPr algn="l" fontAlgn="b"/>
                      <a:r>
                        <a:rPr lang="en-US" sz="800" u="none" strike="noStrike" dirty="0">
                          <a:effectLst/>
                        </a:rPr>
                        <a:t>*For 9-month faculty, 75% of your salary savings will be returned as summer salary, unless requested otherwise. Any overage in excess of a summer term will be returned as program dollars in September. For 12-month faculty, 75% </a:t>
                      </a:r>
                      <a:r>
                        <a:rPr lang="en-US" sz="800" u="none" strike="noStrike">
                          <a:effectLst/>
                        </a:rPr>
                        <a:t>of your all </a:t>
                      </a:r>
                      <a:r>
                        <a:rPr lang="en-US" sz="800" u="none" strike="noStrike" dirty="0">
                          <a:effectLst/>
                        </a:rPr>
                        <a:t>salary savings will be returned as program dollars, to be spent by the fiscal year end.</a:t>
                      </a:r>
                      <a:endParaRPr lang="en-US" sz="800" b="0" i="0" u="none" strike="noStrike" dirty="0">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3484019"/>
                  </a:ext>
                </a:extLst>
              </a:tr>
              <a:tr h="163732">
                <a:tc gridSpan="11">
                  <a:txBody>
                    <a:bodyPr/>
                    <a:lstStyle/>
                    <a:p>
                      <a:pPr algn="l" fontAlgn="b"/>
                      <a:r>
                        <a:rPr lang="en-US" sz="800" u="none" strike="noStrike">
                          <a:effectLst/>
                        </a:rPr>
                        <a:t>*No distribution less than $1000 will be made or carried forward.</a:t>
                      </a:r>
                      <a:endParaRPr lang="en-US" sz="800" b="0" i="0" u="none" strike="noStrike">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61062662"/>
                  </a:ext>
                </a:extLst>
              </a:tr>
              <a:tr h="163732">
                <a:tc gridSpan="11">
                  <a:txBody>
                    <a:bodyPr/>
                    <a:lstStyle/>
                    <a:p>
                      <a:pPr algn="l" fontAlgn="b"/>
                      <a:r>
                        <a:rPr lang="en-US" sz="800" u="none" strike="noStrike">
                          <a:effectLst/>
                        </a:rPr>
                        <a:t>* Distributions of the salary savings will be made in May for 9-month faculty to extend the full summer term and in August for 12-month faculty.</a:t>
                      </a:r>
                      <a:endParaRPr lang="en-US" sz="800" b="0" i="0" u="none" strike="noStrike">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3958993"/>
                  </a:ext>
                </a:extLst>
              </a:tr>
              <a:tr h="163732">
                <a:tc gridSpan="11">
                  <a:txBody>
                    <a:bodyPr/>
                    <a:lstStyle/>
                    <a:p>
                      <a:pPr algn="l" fontAlgn="b"/>
                      <a:r>
                        <a:rPr lang="en-US" sz="800" u="none" strike="noStrike">
                          <a:effectLst/>
                        </a:rPr>
                        <a:t>* Payroll distributions to the relevant projects are the department's responsibility. </a:t>
                      </a:r>
                      <a:endParaRPr lang="en-US" sz="800" b="1" i="1" u="none" strike="noStrike">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2846296"/>
                  </a:ext>
                </a:extLst>
              </a:tr>
              <a:tr h="163732">
                <a:tc gridSpan="11">
                  <a:txBody>
                    <a:bodyPr/>
                    <a:lstStyle/>
                    <a:p>
                      <a:pPr algn="ctr"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0116806"/>
                  </a:ext>
                </a:extLst>
              </a:tr>
              <a:tr h="163732">
                <a:tc gridSpan="11">
                  <a:txBody>
                    <a:bodyPr/>
                    <a:lstStyle/>
                    <a:p>
                      <a:pPr algn="l" fontAlgn="b"/>
                      <a:r>
                        <a:rPr lang="en-US" sz="800" u="none" strike="noStrike" dirty="0">
                          <a:effectLst/>
                        </a:rPr>
                        <a:t>Unit Grants Manager Contact Information (name &amp; phone &amp; email)</a:t>
                      </a:r>
                      <a:endParaRPr lang="en-US" sz="800" b="1" i="0" u="none" strike="noStrike" dirty="0">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9225872"/>
                  </a:ext>
                </a:extLst>
              </a:tr>
              <a:tr h="163732">
                <a:tc gridSpan="11">
                  <a:txBody>
                    <a:bodyPr/>
                    <a:lstStyle/>
                    <a:p>
                      <a:pPr algn="ctr" fontAlgn="b"/>
                      <a:r>
                        <a:rPr lang="en-US" sz="800" u="none" strike="noStrike" dirty="0">
                          <a:effectLst/>
                        </a:rPr>
                        <a:t> </a:t>
                      </a:r>
                      <a:endParaRPr lang="en-US" sz="800" b="1" i="0" u="none" strike="noStrike" dirty="0">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279420"/>
                  </a:ext>
                </a:extLst>
              </a:tr>
              <a:tr h="163732">
                <a:tc gridSpan="6">
                  <a:txBody>
                    <a:bodyPr/>
                    <a:lstStyle/>
                    <a:p>
                      <a:pPr algn="l" fontAlgn="b"/>
                      <a:r>
                        <a:rPr lang="en-US" sz="800" u="none" strike="noStrike" dirty="0">
                          <a:effectLst/>
                        </a:rPr>
                        <a:t>Faculty Member (signature and date)</a:t>
                      </a:r>
                      <a:endParaRPr lang="en-US" sz="800" b="1" i="0" u="none" strike="noStrike" dirty="0">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1" i="0" u="none" strike="noStrike">
                        <a:solidFill>
                          <a:srgbClr val="000000"/>
                        </a:solidFill>
                        <a:effectLst/>
                        <a:latin typeface="Calibri" panose="020F0502020204030204" pitchFamily="34" charset="0"/>
                      </a:endParaRPr>
                    </a:p>
                  </a:txBody>
                  <a:tcPr marL="3580" marR="3580" marT="3580" marB="0" anchor="b">
                    <a:lnB w="12700" cap="flat" cmpd="sng" algn="ctr">
                      <a:solidFill>
                        <a:schemeClr val="tx1"/>
                      </a:solidFill>
                      <a:prstDash val="solid"/>
                      <a:round/>
                      <a:headEnd type="none" w="med" len="med"/>
                      <a:tailEnd type="none" w="med" len="med"/>
                    </a:lnB>
                  </a:tcPr>
                </a:tc>
                <a:tc gridSpan="2">
                  <a:txBody>
                    <a:bodyPr/>
                    <a:lstStyle/>
                    <a:p>
                      <a:pPr algn="l" fontAlgn="b"/>
                      <a:endParaRPr lang="en-US" sz="800" b="1" i="0" u="none" strike="noStrike">
                        <a:solidFill>
                          <a:srgbClr val="000000"/>
                        </a:solidFill>
                        <a:effectLst/>
                        <a:latin typeface="Calibri" panose="020F0502020204030204" pitchFamily="34" charset="0"/>
                      </a:endParaRPr>
                    </a:p>
                  </a:txBody>
                  <a:tcPr marL="3580" marR="3580" marT="3580" marB="0" anchor="b">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15574573"/>
                  </a:ext>
                </a:extLst>
              </a:tr>
              <a:tr h="163732">
                <a:tc gridSpan="11">
                  <a:txBody>
                    <a:bodyPr/>
                    <a:lstStyle/>
                    <a:p>
                      <a:pPr algn="ctr"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3453860"/>
                  </a:ext>
                </a:extLst>
              </a:tr>
              <a:tr h="163732">
                <a:tc gridSpan="6">
                  <a:txBody>
                    <a:bodyPr/>
                    <a:lstStyle/>
                    <a:p>
                      <a:pPr algn="l" fontAlgn="b"/>
                      <a:r>
                        <a:rPr lang="en-US" sz="800" u="none" strike="noStrike" dirty="0">
                          <a:effectLst/>
                        </a:rPr>
                        <a:t>Approved: Department Chair/REC Director</a:t>
                      </a:r>
                      <a:endParaRPr lang="en-US" sz="800" b="1" i="0" u="none" strike="noStrike" dirty="0">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3580" marR="3580" marT="3580" marB="0" anchor="b">
                    <a:lnB w="12700" cap="flat" cmpd="sng" algn="ctr">
                      <a:solidFill>
                        <a:schemeClr val="tx1"/>
                      </a:solidFill>
                      <a:prstDash val="solid"/>
                      <a:round/>
                      <a:headEnd type="none" w="med" len="med"/>
                      <a:tailEnd type="none" w="med" len="med"/>
                    </a:lnB>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3580" marR="3580" marT="3580" marB="0" anchor="b">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10210644"/>
                  </a:ext>
                </a:extLst>
              </a:tr>
              <a:tr h="135661">
                <a:tc gridSpan="2">
                  <a:txBody>
                    <a:bodyPr/>
                    <a:lstStyle/>
                    <a:p>
                      <a:pPr algn="l" fontAlgn="b"/>
                      <a:endParaRPr lang="en-US" sz="800" b="0" i="0" u="none" strike="noStrike">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3580" marR="3580" marT="3580" marB="0" anchor="b">
                    <a:lnT w="12700" cap="flat" cmpd="sng" algn="ctr">
                      <a:solidFill>
                        <a:schemeClr val="tx1"/>
                      </a:solidFill>
                      <a:prstDash val="solid"/>
                      <a:round/>
                      <a:headEnd type="none" w="med" len="med"/>
                      <a:tailEnd type="none" w="med" len="med"/>
                    </a:lnT>
                  </a:tcPr>
                </a:tc>
                <a:tc>
                  <a:txBody>
                    <a:bodyPr/>
                    <a:lstStyle/>
                    <a:p>
                      <a:pPr algn="l" fontAlgn="b"/>
                      <a:endParaRPr lang="en-US" sz="800" b="0" i="0" u="none" strike="noStrike">
                        <a:solidFill>
                          <a:srgbClr val="000000"/>
                        </a:solidFill>
                        <a:effectLst/>
                        <a:latin typeface="Calibri" panose="020F0502020204030204" pitchFamily="34" charset="0"/>
                      </a:endParaRPr>
                    </a:p>
                  </a:txBody>
                  <a:tcPr marL="3580" marR="3580" marT="3580" marB="0" anchor="b">
                    <a:lnT w="12700" cap="flat" cmpd="sng" algn="ctr">
                      <a:solidFill>
                        <a:schemeClr val="tx1"/>
                      </a:solidFill>
                      <a:prstDash val="solid"/>
                      <a:round/>
                      <a:headEnd type="none" w="med" len="med"/>
                      <a:tailEnd type="none" w="med" len="med"/>
                    </a:lnT>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3580" marR="3580" marT="358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3580" marR="3580" marT="3580" marB="0" anchor="b">
                    <a:lnT w="12700" cap="flat" cmpd="sng" algn="ctr">
                      <a:solidFill>
                        <a:schemeClr val="tx1"/>
                      </a:solidFill>
                      <a:prstDash val="solid"/>
                      <a:round/>
                      <a:headEnd type="none" w="med" len="med"/>
                      <a:tailEnd type="none" w="med" len="med"/>
                    </a:lnT>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3580" marR="3580" marT="358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197123420"/>
                  </a:ext>
                </a:extLst>
              </a:tr>
              <a:tr h="135661">
                <a:tc gridSpan="2">
                  <a:txBody>
                    <a:bodyPr/>
                    <a:lstStyle/>
                    <a:p>
                      <a:pPr algn="l" fontAlgn="b"/>
                      <a:endParaRPr lang="en-US" sz="800" b="0" i="0" u="none" strike="noStrike" dirty="0">
                        <a:solidFill>
                          <a:srgbClr val="000000"/>
                        </a:solidFill>
                        <a:effectLst/>
                        <a:latin typeface="Calibri" panose="020F0502020204030204" pitchFamily="34" charset="0"/>
                      </a:endParaRPr>
                    </a:p>
                  </a:txBody>
                  <a:tcPr marL="3580" marR="3580" marT="358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3580" marR="3580" marT="3580" marB="0" anchor="b">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3580" marR="3580" marT="3580" marB="0" anchor="b">
                    <a:lnB w="12700" cap="flat" cmpd="sng" algn="ctr">
                      <a:solidFill>
                        <a:schemeClr val="tx1"/>
                      </a:solidFill>
                      <a:prstDash val="solid"/>
                      <a:round/>
                      <a:headEnd type="none" w="med" len="med"/>
                      <a:tailEnd type="none" w="med" len="med"/>
                    </a:lnB>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3580" marR="3580" marT="3580" marB="0" anchor="b">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3580" marR="3580" marT="3580" marB="0" anchor="b">
                    <a:lnB w="12700" cap="flat" cmpd="sng" algn="ctr">
                      <a:solidFill>
                        <a:schemeClr val="tx1"/>
                      </a:solidFill>
                      <a:prstDash val="solid"/>
                      <a:round/>
                      <a:headEnd type="none" w="med" len="med"/>
                      <a:tailEnd type="none" w="med" len="med"/>
                    </a:lnB>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3580" marR="3580" marT="3580" marB="0" anchor="b">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l" fontAlgn="b"/>
                      <a:endParaRPr lang="en-US" sz="800" b="0" i="0" u="none" strike="noStrike" dirty="0">
                        <a:solidFill>
                          <a:srgbClr val="000000"/>
                        </a:solidFill>
                        <a:effectLst/>
                        <a:latin typeface="Calibri" panose="020F0502020204030204" pitchFamily="34" charset="0"/>
                      </a:endParaRPr>
                    </a:p>
                  </a:txBody>
                  <a:tcPr marL="3580" marR="3580" marT="358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9421999"/>
                  </a:ext>
                </a:extLst>
              </a:tr>
            </a:tbl>
          </a:graphicData>
        </a:graphic>
      </p:graphicFrame>
      <p:sp>
        <p:nvSpPr>
          <p:cNvPr id="23" name="TextBox 22">
            <a:extLst>
              <a:ext uri="{FF2B5EF4-FFF2-40B4-BE49-F238E27FC236}">
                <a16:creationId xmlns:a16="http://schemas.microsoft.com/office/drawing/2014/main" id="{3F99FBC4-A6FA-459D-AAC6-FDF171A50AEA}"/>
              </a:ext>
            </a:extLst>
          </p:cNvPr>
          <p:cNvSpPr txBox="1"/>
          <p:nvPr/>
        </p:nvSpPr>
        <p:spPr>
          <a:xfrm>
            <a:off x="5216236" y="173182"/>
            <a:ext cx="6466160" cy="307777"/>
          </a:xfrm>
          <a:prstGeom prst="rect">
            <a:avLst/>
          </a:prstGeom>
          <a:noFill/>
        </p:spPr>
        <p:txBody>
          <a:bodyPr wrap="square" rtlCol="0">
            <a:spAutoFit/>
          </a:bodyPr>
          <a:lstStyle/>
          <a:p>
            <a:r>
              <a:rPr lang="en-US" sz="1400" b="1" dirty="0">
                <a:latin typeface="Arial Black" panose="020B0A04020102020204" pitchFamily="34" charset="0"/>
              </a:rPr>
              <a:t>IFAS FACULTY SALARY SAVINGS PLAN APPLICATION FORM</a:t>
            </a:r>
          </a:p>
        </p:txBody>
      </p:sp>
    </p:spTree>
    <p:extLst>
      <p:ext uri="{BB962C8B-B14F-4D97-AF65-F5344CB8AC3E}">
        <p14:creationId xmlns:p14="http://schemas.microsoft.com/office/powerpoint/2010/main" val="163105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alpha val="90000"/>
          </a:schemeClr>
        </a:solidFill>
        <a:effectLst/>
      </p:bgPr>
    </p:bg>
    <p:spTree>
      <p:nvGrpSpPr>
        <p:cNvPr id="1" name=""/>
        <p:cNvGrpSpPr/>
        <p:nvPr/>
      </p:nvGrpSpPr>
      <p:grpSpPr>
        <a:xfrm>
          <a:off x="0" y="0"/>
          <a:ext cx="0" cy="0"/>
          <a:chOff x="0" y="0"/>
          <a:chExt cx="0" cy="0"/>
        </a:xfrm>
      </p:grpSpPr>
      <p:pic>
        <p:nvPicPr>
          <p:cNvPr id="6146" name="Picture 2" descr="University of Florida - State University System of Florida">
            <a:extLst>
              <a:ext uri="{FF2B5EF4-FFF2-40B4-BE49-F238E27FC236}">
                <a16:creationId xmlns:a16="http://schemas.microsoft.com/office/drawing/2014/main" id="{F4F14D71-53BE-4730-9595-BC6C2E083B27}"/>
              </a:ext>
            </a:extLst>
          </p:cNvPr>
          <p:cNvPicPr>
            <a:picLocks noChangeAspect="1" noChangeArrowheads="1"/>
          </p:cNvPicPr>
          <p:nvPr/>
        </p:nvPicPr>
        <p:blipFill>
          <a:blip r:embed="rId2">
            <a:alphaModFix amt="33000"/>
            <a:extLst>
              <a:ext uri="{BEBA8EAE-BF5A-486C-A8C5-ECC9F3942E4B}">
                <a14:imgProps xmlns:a14="http://schemas.microsoft.com/office/drawing/2010/main">
                  <a14:imgLayer r:embed="rId3">
                    <a14:imgEffect>
                      <a14:saturation sat="108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7C55E6-28A5-4180-A834-DC90423021D9}"/>
              </a:ext>
            </a:extLst>
          </p:cNvPr>
          <p:cNvSpPr txBox="1"/>
          <p:nvPr/>
        </p:nvSpPr>
        <p:spPr>
          <a:xfrm>
            <a:off x="3327236" y="1846498"/>
            <a:ext cx="5616186" cy="1107996"/>
          </a:xfrm>
          <a:prstGeom prst="rect">
            <a:avLst/>
          </a:prstGeom>
          <a:noFill/>
        </p:spPr>
        <p:txBody>
          <a:bodyPr wrap="square" rtlCol="0">
            <a:spAutoFit/>
          </a:bodyPr>
          <a:lstStyle/>
          <a:p>
            <a:r>
              <a:rPr lang="en-US" sz="6600">
                <a:latin typeface="Arial Black" panose="020B0A04020102020204" pitchFamily="34" charset="0"/>
              </a:rPr>
              <a:t>Questions?</a:t>
            </a:r>
            <a:endParaRPr lang="en-US" sz="6600" dirty="0">
              <a:latin typeface="Arial Black" panose="020B0A04020102020204" pitchFamily="34" charset="0"/>
            </a:endParaRPr>
          </a:p>
        </p:txBody>
      </p:sp>
    </p:spTree>
    <p:extLst>
      <p:ext uri="{BB962C8B-B14F-4D97-AF65-F5344CB8AC3E}">
        <p14:creationId xmlns:p14="http://schemas.microsoft.com/office/powerpoint/2010/main" val="1552780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781</Words>
  <Application>Microsoft Office PowerPoint</Application>
  <PresentationFormat>Widescreen</PresentationFormat>
  <Paragraphs>90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Sharma, Palvi</dc:creator>
  <cp:lastModifiedBy>DuVall,Elisa</cp:lastModifiedBy>
  <cp:revision>14</cp:revision>
  <dcterms:created xsi:type="dcterms:W3CDTF">2021-04-08T18:02:59Z</dcterms:created>
  <dcterms:modified xsi:type="dcterms:W3CDTF">2021-04-14T15:36:55Z</dcterms:modified>
</cp:coreProperties>
</file>